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7.xml" ContentType="application/vnd.openxmlformats-officedocument.theme+xml"/>
  <Override PartName="/ppt/slideLayouts/slideLayout9.xml" ContentType="application/vnd.openxmlformats-officedocument.presentationml.slideLayout+xml"/>
  <Override PartName="/ppt/theme/theme8.xml" ContentType="application/vnd.openxmlformats-officedocument.theme+xml"/>
  <Override PartName="/ppt/slideLayouts/slideLayout10.xml" ContentType="application/vnd.openxmlformats-officedocument.presentationml.slideLayout+xml"/>
  <Override PartName="/ppt/theme/theme9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0.xml" ContentType="application/vnd.openxmlformats-officedocument.theme+xml"/>
  <Override PartName="/ppt/slideLayouts/slideLayout13.xml" ContentType="application/vnd.openxmlformats-officedocument.presentationml.slideLayout+xml"/>
  <Override PartName="/ppt/theme/theme11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12.xml" ContentType="application/vnd.openxmlformats-officedocument.theme+xml"/>
  <Override PartName="/ppt/slideLayouts/slideLayout16.xml" ContentType="application/vnd.openxmlformats-officedocument.presentationml.slideLayout+xml"/>
  <Override PartName="/ppt/theme/theme13.xml" ContentType="application/vnd.openxmlformats-officedocument.theme+xml"/>
  <Override PartName="/ppt/slideLayouts/slideLayout17.xml" ContentType="application/vnd.openxmlformats-officedocument.presentationml.slideLayout+xml"/>
  <Override PartName="/ppt/theme/theme14.xml" ContentType="application/vnd.openxmlformats-officedocument.theme+xml"/>
  <Override PartName="/ppt/slideLayouts/slideLayout18.xml" ContentType="application/vnd.openxmlformats-officedocument.presentationml.slideLayout+xml"/>
  <Override PartName="/ppt/theme/theme15.xml" ContentType="application/vnd.openxmlformats-officedocument.theme+xml"/>
  <Override PartName="/ppt/slideLayouts/slideLayout19.xml" ContentType="application/vnd.openxmlformats-officedocument.presentationml.slideLayout+xml"/>
  <Override PartName="/ppt/theme/theme16.xml" ContentType="application/vnd.openxmlformats-officedocument.theme+xml"/>
  <Override PartName="/ppt/theme/theme1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  <p:sldMasterId id="2147483656" r:id="rId3"/>
    <p:sldMasterId id="2147483654" r:id="rId4"/>
    <p:sldMasterId id="2147483658" r:id="rId5"/>
    <p:sldMasterId id="2147483660" r:id="rId6"/>
    <p:sldMasterId id="2147483662" r:id="rId7"/>
    <p:sldMasterId id="2147483664" r:id="rId8"/>
    <p:sldMasterId id="2147483666" r:id="rId9"/>
    <p:sldMasterId id="2147483668" r:id="rId10"/>
    <p:sldMasterId id="2147483670" r:id="rId11"/>
    <p:sldMasterId id="2147483672" r:id="rId12"/>
    <p:sldMasterId id="2147483674" r:id="rId13"/>
    <p:sldMasterId id="2147483678" r:id="rId14"/>
    <p:sldMasterId id="2147483676" r:id="rId15"/>
    <p:sldMasterId id="2147483680" r:id="rId16"/>
  </p:sldMasterIdLst>
  <p:notesMasterIdLst>
    <p:notesMasterId r:id="rId54"/>
  </p:notesMasterIdLst>
  <p:sldIdLst>
    <p:sldId id="257" r:id="rId17"/>
    <p:sldId id="348" r:id="rId18"/>
    <p:sldId id="341" r:id="rId19"/>
    <p:sldId id="327" r:id="rId20"/>
    <p:sldId id="359" r:id="rId21"/>
    <p:sldId id="340" r:id="rId22"/>
    <p:sldId id="287" r:id="rId23"/>
    <p:sldId id="288" r:id="rId24"/>
    <p:sldId id="342" r:id="rId25"/>
    <p:sldId id="286" r:id="rId26"/>
    <p:sldId id="343" r:id="rId27"/>
    <p:sldId id="290" r:id="rId28"/>
    <p:sldId id="350" r:id="rId29"/>
    <p:sldId id="322" r:id="rId30"/>
    <p:sldId id="323" r:id="rId31"/>
    <p:sldId id="349" r:id="rId32"/>
    <p:sldId id="292" r:id="rId33"/>
    <p:sldId id="294" r:id="rId34"/>
    <p:sldId id="351" r:id="rId35"/>
    <p:sldId id="352" r:id="rId36"/>
    <p:sldId id="296" r:id="rId37"/>
    <p:sldId id="353" r:id="rId38"/>
    <p:sldId id="354" r:id="rId39"/>
    <p:sldId id="299" r:id="rId40"/>
    <p:sldId id="360" r:id="rId41"/>
    <p:sldId id="301" r:id="rId42"/>
    <p:sldId id="302" r:id="rId43"/>
    <p:sldId id="303" r:id="rId44"/>
    <p:sldId id="355" r:id="rId45"/>
    <p:sldId id="361" r:id="rId46"/>
    <p:sldId id="356" r:id="rId47"/>
    <p:sldId id="305" r:id="rId48"/>
    <p:sldId id="320" r:id="rId49"/>
    <p:sldId id="358" r:id="rId50"/>
    <p:sldId id="362" r:id="rId51"/>
    <p:sldId id="364" r:id="rId52"/>
    <p:sldId id="363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100"/>
    <a:srgbClr val="222C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93" autoAdjust="0"/>
    <p:restoredTop sz="84011"/>
  </p:normalViewPr>
  <p:slideViewPr>
    <p:cSldViewPr snapToGrid="0" snapToObjects="1">
      <p:cViewPr>
        <p:scale>
          <a:sx n="119" d="100"/>
          <a:sy n="119" d="100"/>
        </p:scale>
        <p:origin x="656" y="-2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2.xml"/><Relationship Id="rId26" Type="http://schemas.openxmlformats.org/officeDocument/2006/relationships/slide" Target="slides/slide10.xml"/><Relationship Id="rId39" Type="http://schemas.openxmlformats.org/officeDocument/2006/relationships/slide" Target="slides/slide23.xml"/><Relationship Id="rId21" Type="http://schemas.openxmlformats.org/officeDocument/2006/relationships/slide" Target="slides/slide5.xml"/><Relationship Id="rId34" Type="http://schemas.openxmlformats.org/officeDocument/2006/relationships/slide" Target="slides/slide18.xml"/><Relationship Id="rId42" Type="http://schemas.openxmlformats.org/officeDocument/2006/relationships/slide" Target="slides/slide26.xml"/><Relationship Id="rId47" Type="http://schemas.openxmlformats.org/officeDocument/2006/relationships/slide" Target="slides/slide31.xml"/><Relationship Id="rId50" Type="http://schemas.openxmlformats.org/officeDocument/2006/relationships/slide" Target="slides/slide34.xml"/><Relationship Id="rId55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" Target="slides/slide13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8.xml"/><Relationship Id="rId32" Type="http://schemas.openxmlformats.org/officeDocument/2006/relationships/slide" Target="slides/slide16.xml"/><Relationship Id="rId37" Type="http://schemas.openxmlformats.org/officeDocument/2006/relationships/slide" Target="slides/slide21.xml"/><Relationship Id="rId40" Type="http://schemas.openxmlformats.org/officeDocument/2006/relationships/slide" Target="slides/slide24.xml"/><Relationship Id="rId45" Type="http://schemas.openxmlformats.org/officeDocument/2006/relationships/slide" Target="slides/slide29.xml"/><Relationship Id="rId53" Type="http://schemas.openxmlformats.org/officeDocument/2006/relationships/slide" Target="slides/slide37.xml"/><Relationship Id="rId58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3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6.xml"/><Relationship Id="rId27" Type="http://schemas.openxmlformats.org/officeDocument/2006/relationships/slide" Target="slides/slide11.xml"/><Relationship Id="rId30" Type="http://schemas.openxmlformats.org/officeDocument/2006/relationships/slide" Target="slides/slide14.xml"/><Relationship Id="rId35" Type="http://schemas.openxmlformats.org/officeDocument/2006/relationships/slide" Target="slides/slide19.xml"/><Relationship Id="rId43" Type="http://schemas.openxmlformats.org/officeDocument/2006/relationships/slide" Target="slides/slide27.xml"/><Relationship Id="rId48" Type="http://schemas.openxmlformats.org/officeDocument/2006/relationships/slide" Target="slides/slide32.xml"/><Relationship Id="rId56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5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1.xml"/><Relationship Id="rId25" Type="http://schemas.openxmlformats.org/officeDocument/2006/relationships/slide" Target="slides/slide9.xml"/><Relationship Id="rId33" Type="http://schemas.openxmlformats.org/officeDocument/2006/relationships/slide" Target="slides/slide17.xml"/><Relationship Id="rId38" Type="http://schemas.openxmlformats.org/officeDocument/2006/relationships/slide" Target="slides/slide22.xml"/><Relationship Id="rId46" Type="http://schemas.openxmlformats.org/officeDocument/2006/relationships/slide" Target="slides/slide30.xml"/><Relationship Id="rId20" Type="http://schemas.openxmlformats.org/officeDocument/2006/relationships/slide" Target="slides/slide4.xml"/><Relationship Id="rId41" Type="http://schemas.openxmlformats.org/officeDocument/2006/relationships/slide" Target="slides/slide25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7.xml"/><Relationship Id="rId28" Type="http://schemas.openxmlformats.org/officeDocument/2006/relationships/slide" Target="slides/slide12.xml"/><Relationship Id="rId36" Type="http://schemas.openxmlformats.org/officeDocument/2006/relationships/slide" Target="slides/slide20.xml"/><Relationship Id="rId49" Type="http://schemas.openxmlformats.org/officeDocument/2006/relationships/slide" Target="slides/slide33.xml"/><Relationship Id="rId57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5.xml"/><Relationship Id="rId44" Type="http://schemas.openxmlformats.org/officeDocument/2006/relationships/slide" Target="slides/slide28.xml"/><Relationship Id="rId52" Type="http://schemas.openxmlformats.org/officeDocument/2006/relationships/slide" Target="slides/slide36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38E670-59E9-7040-86C6-47E90554D0F7}" type="datetimeFigureOut">
              <a:rPr lang="en-US" smtClean="0"/>
              <a:t>1/6/20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84223-1D8D-DB4E-80E4-3985798CD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29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82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958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7808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790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9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889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0692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0282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cap="none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32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464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BOWL store the potential energy, robot moves to a lower energy configuration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 is minimized by following the negative gradient of the potential energy function </a:t>
            </a:r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31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9349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908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04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49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2686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29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536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84223-1D8D-DB4E-80E4-3985798CD79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886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77952" y="2743518"/>
            <a:ext cx="11814048" cy="571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1" i="0" u="heavy" cap="all" baseline="0">
                <a:solidFill>
                  <a:schemeClr val="bg1"/>
                </a:solidFill>
                <a:uFill>
                  <a:solidFill>
                    <a:srgbClr val="222C4B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>
              <a:buNone/>
              <a:defRPr b="1" i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>
              <a:buNone/>
              <a:defRPr b="1" i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>
              <a:buNone/>
              <a:defRPr b="1" i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>
              <a:buNone/>
              <a:defRPr b="1" i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OPTIONAL PRESENTATION TITLE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77825" y="3503864"/>
            <a:ext cx="11814175" cy="4540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</a:lstStyle>
          <a:p>
            <a:r>
              <a:rPr lang="en-US" b="1" i="0" cap="all" dirty="0"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rPr>
              <a:t> OPTIONAL AUTHOR NAME</a:t>
            </a:r>
          </a:p>
        </p:txBody>
      </p:sp>
    </p:spTree>
    <p:extLst>
      <p:ext uri="{BB962C8B-B14F-4D97-AF65-F5344CB8AC3E}">
        <p14:creationId xmlns:p14="http://schemas.microsoft.com/office/powerpoint/2010/main" val="699618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/>
        </p:nvSpPr>
        <p:spPr>
          <a:xfrm>
            <a:off x="299803" y="6325849"/>
            <a:ext cx="46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DF89984-315D-5249-A3B2-2A86EBE4D914}" type="slidenum">
              <a:rPr lang="en-US" sz="1600" b="1" i="0" smtClean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rPr>
              <a:t>‹#›</a:t>
            </a:fld>
            <a:endParaRPr lang="en-US" sz="1600" b="1" i="0" dirty="0">
              <a:solidFill>
                <a:schemeClr val="bg1"/>
              </a:solidFill>
              <a:latin typeface="ITC Franklin Gothic Std Heavy" charset="0"/>
              <a:ea typeface="ITC Franklin Gothic Std Heavy" charset="0"/>
              <a:cs typeface="ITC Franklin Gothic Std Heavy" charset="0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90144" y="1221391"/>
            <a:ext cx="11411331" cy="4245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b="1" i="0" u="heavy" cap="all" baseline="0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Main title here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730561" y="2779776"/>
            <a:ext cx="2682240" cy="137944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6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01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02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03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04</a:t>
            </a:r>
          </a:p>
          <a:p>
            <a:pPr lvl="0"/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6412801" y="2779776"/>
            <a:ext cx="2682240" cy="137944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6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05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06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07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08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874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299803" y="6325849"/>
            <a:ext cx="46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DF89984-315D-5249-A3B2-2A86EBE4D914}" type="slidenum">
              <a:rPr lang="en-US" sz="1600" b="1" i="0" smtClean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rPr>
              <a:t>‹#›</a:t>
            </a:fld>
            <a:endParaRPr lang="en-US" sz="1600" b="1" i="0" dirty="0">
              <a:solidFill>
                <a:schemeClr val="bg1"/>
              </a:solidFill>
              <a:latin typeface="ITC Franklin Gothic Std Heavy" charset="0"/>
              <a:ea typeface="ITC Franklin Gothic Std Heavy" charset="0"/>
              <a:cs typeface="ITC Franklin Gothic Std Heavy" charset="0"/>
            </a:endParaRP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90144" y="1221391"/>
            <a:ext cx="11411331" cy="4245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b="1" i="0" u="heavy" cap="all" baseline="0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Main title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1838071" y="2420938"/>
            <a:ext cx="4051300" cy="263207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Suspendisse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potenti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Nunc vitae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neque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et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purus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tincidunt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bibendum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vitae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sollicitudin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urna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Cras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eros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dolor,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finibus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in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risus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etus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hendrerit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porta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augue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Suspendisse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com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turpis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nec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vulputate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vehicula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Nunc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commodo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leo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justo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cursus,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vel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ultricies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odio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varius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Quisquety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pharetra dolor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eu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aliquam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sagittis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Aliquam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neque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massa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ornare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at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commodo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sit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amet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un semper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sed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erat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Suspendisse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rhoncus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nunc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vitae dictum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pretium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libero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purus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convallis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tortor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eget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</a:t>
            </a:r>
            <a:endParaRPr lang="en-US" sz="14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ITC Franklin Gothic Std Book" charset="0"/>
              <a:ea typeface="ITC Franklin Gothic Std Book" charset="0"/>
              <a:cs typeface="ITC Franklin Gothic Std Book" charset="0"/>
            </a:endParaRPr>
          </a:p>
          <a:p>
            <a:pPr lvl="0"/>
            <a:endParaRPr lang="en-US" dirty="0"/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88151" y="2420938"/>
            <a:ext cx="4051300" cy="263207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Suspendisse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potenti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Nunc vitae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neque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et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purus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tincidunt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bibendum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vitae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sollicitudin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urna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Cras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eros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dolor,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finibus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in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risus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etus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hendrerit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porta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augue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Suspendisse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com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turpis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nec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vulputate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vehicula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Nunc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commodo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leo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justo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cursus,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vel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ultricies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odio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varius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Quisquety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pharetra dolor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eu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aliquam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sagittis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Aliquam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neque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massa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ornare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at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commodo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sit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amet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un semper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sed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erat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Suspendisse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rhoncus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nunc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vitae dictum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pretium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libero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purus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 convallis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tortor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eget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rPr>
              <a:t>.</a:t>
            </a:r>
            <a:endParaRPr lang="en-US" sz="14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ITC Franklin Gothic Std Book" charset="0"/>
              <a:ea typeface="ITC Franklin Gothic Std Book" charset="0"/>
              <a:cs typeface="ITC Franklin Gothic Std Book" charset="0"/>
            </a:endParaRP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4601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10995200" y="5661233"/>
            <a:ext cx="1196800" cy="11968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1" name="Shape 11"/>
          <p:cNvSpPr/>
          <p:nvPr/>
        </p:nvSpPr>
        <p:spPr>
          <a:xfrm flipH="1">
            <a:off x="10995200" y="5661167"/>
            <a:ext cx="1196800" cy="11968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520700" y="2425700"/>
            <a:ext cx="10962800" cy="1244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6400"/>
            </a:lvl1pPr>
            <a:lvl2pPr lvl="1">
              <a:spcBef>
                <a:spcPts val="0"/>
              </a:spcBef>
              <a:buSzPct val="100000"/>
              <a:defRPr sz="6400"/>
            </a:lvl2pPr>
            <a:lvl3pPr lvl="2">
              <a:spcBef>
                <a:spcPts val="0"/>
              </a:spcBef>
              <a:buSzPct val="100000"/>
              <a:defRPr sz="6400"/>
            </a:lvl3pPr>
            <a:lvl4pPr lvl="3">
              <a:spcBef>
                <a:spcPts val="0"/>
              </a:spcBef>
              <a:buSzPct val="100000"/>
              <a:defRPr sz="6400"/>
            </a:lvl4pPr>
            <a:lvl5pPr lvl="4">
              <a:spcBef>
                <a:spcPts val="0"/>
              </a:spcBef>
              <a:buSzPct val="100000"/>
              <a:defRPr sz="6400"/>
            </a:lvl5pPr>
            <a:lvl6pPr lvl="5">
              <a:spcBef>
                <a:spcPts val="0"/>
              </a:spcBef>
              <a:buSzPct val="100000"/>
              <a:defRPr sz="6400"/>
            </a:lvl6pPr>
            <a:lvl7pPr lvl="6">
              <a:spcBef>
                <a:spcPts val="0"/>
              </a:spcBef>
              <a:buSzPct val="100000"/>
              <a:defRPr sz="6400"/>
            </a:lvl7pPr>
            <a:lvl8pPr lvl="7">
              <a:spcBef>
                <a:spcPts val="0"/>
              </a:spcBef>
              <a:buSzPct val="100000"/>
              <a:defRPr sz="6400"/>
            </a:lvl8pPr>
            <a:lvl9pPr lvl="8">
              <a:spcBef>
                <a:spcPts val="0"/>
              </a:spcBef>
              <a:buSzPct val="100000"/>
              <a:defRPr sz="64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520700" y="3718840"/>
            <a:ext cx="10962800" cy="57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11364721" y="626083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318141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Hierarc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99803" y="6325849"/>
            <a:ext cx="46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DF89984-315D-5249-A3B2-2A86EBE4D914}" type="slidenum">
              <a:rPr lang="en-US" sz="1600" b="1" i="0" smtClean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rPr>
              <a:t>‹#›</a:t>
            </a:fld>
            <a:endParaRPr lang="en-US" sz="1600" b="1" i="0" dirty="0">
              <a:solidFill>
                <a:schemeClr val="bg1"/>
              </a:solidFill>
              <a:latin typeface="ITC Franklin Gothic Std Heavy" charset="0"/>
              <a:ea typeface="ITC Franklin Gothic Std Heavy" charset="0"/>
              <a:cs typeface="ITC Franklin Gothic Std Heavy" charset="0"/>
            </a:endParaRP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90144" y="1221391"/>
            <a:ext cx="11411331" cy="4732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b="1" i="0" u="heavy" cap="all" baseline="0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Main title here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3547871" y="2597277"/>
            <a:ext cx="5095875" cy="22304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7198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299803" y="6325849"/>
            <a:ext cx="46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DF89984-315D-5249-A3B2-2A86EBE4D914}" type="slidenum">
              <a:rPr lang="en-US" sz="1600" b="1" i="0" smtClean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rPr>
              <a:t>‹#›</a:t>
            </a:fld>
            <a:endParaRPr lang="en-US" sz="1600" b="1" i="0" dirty="0">
              <a:solidFill>
                <a:schemeClr val="bg1"/>
              </a:solidFill>
              <a:latin typeface="ITC Franklin Gothic Std Heavy" charset="0"/>
              <a:ea typeface="ITC Franklin Gothic Std Heavy" charset="0"/>
              <a:cs typeface="ITC Franklin Gothic Std Heavy" charset="0"/>
            </a:endParaRP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90144" y="831247"/>
            <a:ext cx="11411331" cy="4732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b="1" i="0" u="heavy" cap="all" baseline="0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Main title here</a:t>
            </a:r>
          </a:p>
        </p:txBody>
      </p:sp>
      <p:sp>
        <p:nvSpPr>
          <p:cNvPr id="15" name="Table Placeholder 13"/>
          <p:cNvSpPr>
            <a:spLocks noGrp="1"/>
          </p:cNvSpPr>
          <p:nvPr>
            <p:ph type="tbl" sz="quarter" idx="11"/>
          </p:nvPr>
        </p:nvSpPr>
        <p:spPr>
          <a:xfrm>
            <a:off x="2032000" y="1851438"/>
            <a:ext cx="8127999" cy="33375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6459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792288" y="6132513"/>
            <a:ext cx="9826625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/>
              <a:t>Entity name / date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792287" y="2267713"/>
            <a:ext cx="9826625" cy="2645664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>
              <a:buFont typeface="Arial" charset="0"/>
              <a:buChar char="•"/>
              <a:defRPr sz="1500" b="1" i="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>
              <a:buFont typeface="Arial" charset="0"/>
              <a:buChar char="•"/>
              <a:defRPr sz="1500" b="1" i="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>
              <a:buFont typeface="Arial" charset="0"/>
              <a:buChar char="•"/>
              <a:defRPr sz="1500" b="1" i="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>
              <a:buFont typeface="Arial" charset="0"/>
              <a:buChar char="•"/>
              <a:defRPr sz="1500" b="1" i="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</a:lstStyle>
          <a:p>
            <a:pPr lvl="0"/>
            <a:r>
              <a:rPr lang="en-US" dirty="0"/>
              <a:t>Item 01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02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03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04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05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06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07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08</a:t>
            </a: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288" y="736600"/>
            <a:ext cx="9826625" cy="83616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600" b="1" i="0" u="heavy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4244120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108192"/>
          </a:xfrm>
          <a:prstGeom prst="rect">
            <a:avLst/>
          </a:prstGeom>
        </p:spPr>
      </p:pic>
      <p:sp>
        <p:nvSpPr>
          <p:cNvPr id="15" name="TextBox 14"/>
          <p:cNvSpPr txBox="1"/>
          <p:nvPr userDrawn="1"/>
        </p:nvSpPr>
        <p:spPr>
          <a:xfrm>
            <a:off x="299803" y="6325849"/>
            <a:ext cx="46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DF89984-315D-5249-A3B2-2A86EBE4D914}" type="slidenum">
              <a:rPr lang="en-US" sz="1600" b="1" i="0" smtClean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rPr>
              <a:t>‹#›</a:t>
            </a:fld>
            <a:endParaRPr lang="en-US" sz="1600" b="1" i="0" dirty="0">
              <a:solidFill>
                <a:schemeClr val="bg1"/>
              </a:solidFill>
              <a:latin typeface="ITC Franklin Gothic Std Heavy" charset="0"/>
              <a:ea typeface="ITC Franklin Gothic Std Heavy" charset="0"/>
              <a:cs typeface="ITC Franklin Gothic Std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084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r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08647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Drag image here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299803" y="6325849"/>
            <a:ext cx="46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DF89984-315D-5249-A3B2-2A86EBE4D914}" type="slidenum">
              <a:rPr lang="en-US" sz="1600" b="1" i="0" smtClean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rPr>
              <a:t>‹#›</a:t>
            </a:fld>
            <a:endParaRPr lang="en-US" sz="1600" b="1" i="0" dirty="0">
              <a:solidFill>
                <a:schemeClr val="bg1"/>
              </a:solidFill>
              <a:latin typeface="ITC Franklin Gothic Std Heavy" charset="0"/>
              <a:ea typeface="ITC Franklin Gothic Std Heavy" charset="0"/>
              <a:cs typeface="ITC Franklin Gothic Std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6077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12022" y="854673"/>
            <a:ext cx="8767956" cy="4377128"/>
          </a:xfrm>
          <a:prstGeom prst="rect">
            <a:avLst/>
          </a:prstGeom>
        </p:spPr>
      </p:pic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603294" y="5627124"/>
            <a:ext cx="2682240" cy="23343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Title for image</a:t>
            </a:r>
          </a:p>
          <a:p>
            <a:pPr lvl="0"/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603294" y="5899509"/>
            <a:ext cx="8876684" cy="52567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 i="0" cap="none" baseline="0">
                <a:solidFill>
                  <a:srgbClr val="222C4B"/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defRPr>
            </a:lvl1pPr>
            <a:lvl2pPr marL="4572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Subtitle and Description for Image </a:t>
            </a:r>
          </a:p>
        </p:txBody>
      </p:sp>
    </p:spTree>
    <p:extLst>
      <p:ext uri="{BB962C8B-B14F-4D97-AF65-F5344CB8AC3E}">
        <p14:creationId xmlns:p14="http://schemas.microsoft.com/office/powerpoint/2010/main" val="16663872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mall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712022" y="839450"/>
            <a:ext cx="8767956" cy="437712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Drag image here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603294" y="5627124"/>
            <a:ext cx="2682240" cy="23343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Title for image</a:t>
            </a:r>
          </a:p>
          <a:p>
            <a:pPr lvl="0"/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603294" y="5899509"/>
            <a:ext cx="8876684" cy="52567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 i="0" cap="none" baseline="0">
                <a:solidFill>
                  <a:srgbClr val="222C4B"/>
                </a:solidFill>
                <a:latin typeface="ITC Franklin Gothic Std Book" charset="0"/>
                <a:ea typeface="ITC Franklin Gothic Std Book" charset="0"/>
                <a:cs typeface="ITC Franklin Gothic Std Book" charset="0"/>
              </a:defRPr>
            </a:lvl1pPr>
            <a:lvl2pPr marL="4572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Subtitle and Description for Image </a:t>
            </a:r>
          </a:p>
        </p:txBody>
      </p:sp>
    </p:spTree>
    <p:extLst>
      <p:ext uri="{BB962C8B-B14F-4D97-AF65-F5344CB8AC3E}">
        <p14:creationId xmlns:p14="http://schemas.microsoft.com/office/powerpoint/2010/main" val="849337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77952" y="2743518"/>
            <a:ext cx="11814048" cy="571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1" i="0" u="heavy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>
              <a:buNone/>
              <a:defRPr b="1" i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>
              <a:buNone/>
              <a:defRPr b="1" i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>
              <a:buNone/>
              <a:defRPr b="1" i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>
              <a:buNone/>
              <a:defRPr b="1" i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OPTIONAL PRESENTATION TITLE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77825" y="3503864"/>
            <a:ext cx="11814175" cy="4540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</a:lstStyle>
          <a:p>
            <a:r>
              <a:rPr lang="en-US" b="1" i="0" cap="all" dirty="0"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rPr>
              <a:t> OPTIONAL AUTHOR NAME</a:t>
            </a:r>
          </a:p>
        </p:txBody>
      </p:sp>
    </p:spTree>
    <p:extLst>
      <p:ext uri="{BB962C8B-B14F-4D97-AF65-F5344CB8AC3E}">
        <p14:creationId xmlns:p14="http://schemas.microsoft.com/office/powerpoint/2010/main" val="52987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3130917"/>
            <a:ext cx="11814175" cy="7318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1" i="0" u="heavy" baseline="0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b="1" i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b="1" i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b="1" i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b="1" i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1377102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3130917"/>
            <a:ext cx="11814175" cy="7318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1" i="0" u="heavy" baseline="0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b="1" i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b="1" i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b="1" i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b="1" i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1003932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792288" y="6132513"/>
            <a:ext cx="9826625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/>
              <a:t>Entity name / date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792287" y="2267713"/>
            <a:ext cx="9826625" cy="2645664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>
              <a:buFont typeface="Arial" charset="0"/>
              <a:buChar char="•"/>
              <a:defRPr sz="1500" b="1" i="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>
              <a:buFont typeface="Arial" charset="0"/>
              <a:buChar char="•"/>
              <a:defRPr sz="1500" b="1" i="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>
              <a:buFont typeface="Arial" charset="0"/>
              <a:buChar char="•"/>
              <a:defRPr sz="1500" b="1" i="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>
              <a:buFont typeface="Arial" charset="0"/>
              <a:buChar char="•"/>
              <a:defRPr sz="1500" b="1" i="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</a:lstStyle>
          <a:p>
            <a:pPr lvl="0"/>
            <a:r>
              <a:rPr lang="en-US" dirty="0"/>
              <a:t>Item 01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02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03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04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05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06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07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Item 08</a:t>
            </a: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288" y="736600"/>
            <a:ext cx="9826625" cy="83616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600" b="1" i="0" u="heavy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>
              <a:buNone/>
              <a:defRPr sz="1050" b="1" i="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41737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77952" y="2315581"/>
            <a:ext cx="11436223" cy="14629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“A short statement or quote HERE”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77952" y="4181012"/>
            <a:ext cx="11436223" cy="1837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- Optional author name here</a:t>
            </a:r>
          </a:p>
        </p:txBody>
      </p:sp>
    </p:spTree>
    <p:extLst>
      <p:ext uri="{BB962C8B-B14F-4D97-AF65-F5344CB8AC3E}">
        <p14:creationId xmlns:p14="http://schemas.microsoft.com/office/powerpoint/2010/main" val="1446273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99803" y="6325849"/>
            <a:ext cx="46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DF89984-315D-5249-A3B2-2A86EBE4D914}" type="slidenum">
              <a:rPr lang="en-US" sz="1600" b="1" i="0" smtClean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rPr>
              <a:t>‹#›</a:t>
            </a:fld>
            <a:endParaRPr lang="en-US" sz="1600" b="1" i="0" dirty="0">
              <a:solidFill>
                <a:schemeClr val="bg1"/>
              </a:solidFill>
              <a:latin typeface="ITC Franklin Gothic Std Heavy" charset="0"/>
              <a:ea typeface="ITC Franklin Gothic Std Heavy" charset="0"/>
              <a:cs typeface="ITC Franklin Gothic Std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619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10995200" y="5661233"/>
            <a:ext cx="1196800" cy="11968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1" name="Shape 11"/>
          <p:cNvSpPr/>
          <p:nvPr/>
        </p:nvSpPr>
        <p:spPr>
          <a:xfrm flipH="1">
            <a:off x="10995200" y="5661167"/>
            <a:ext cx="1196800" cy="11968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520700" y="2425700"/>
            <a:ext cx="10962800" cy="1244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6400"/>
            </a:lvl1pPr>
            <a:lvl2pPr lvl="1">
              <a:spcBef>
                <a:spcPts val="0"/>
              </a:spcBef>
              <a:buSzPct val="100000"/>
              <a:defRPr sz="6400"/>
            </a:lvl2pPr>
            <a:lvl3pPr lvl="2">
              <a:spcBef>
                <a:spcPts val="0"/>
              </a:spcBef>
              <a:buSzPct val="100000"/>
              <a:defRPr sz="6400"/>
            </a:lvl3pPr>
            <a:lvl4pPr lvl="3">
              <a:spcBef>
                <a:spcPts val="0"/>
              </a:spcBef>
              <a:buSzPct val="100000"/>
              <a:defRPr sz="6400"/>
            </a:lvl4pPr>
            <a:lvl5pPr lvl="4">
              <a:spcBef>
                <a:spcPts val="0"/>
              </a:spcBef>
              <a:buSzPct val="100000"/>
              <a:defRPr sz="6400"/>
            </a:lvl5pPr>
            <a:lvl6pPr lvl="5">
              <a:spcBef>
                <a:spcPts val="0"/>
              </a:spcBef>
              <a:buSzPct val="100000"/>
              <a:defRPr sz="6400"/>
            </a:lvl6pPr>
            <a:lvl7pPr lvl="6">
              <a:spcBef>
                <a:spcPts val="0"/>
              </a:spcBef>
              <a:buSzPct val="100000"/>
              <a:defRPr sz="6400"/>
            </a:lvl7pPr>
            <a:lvl8pPr lvl="7">
              <a:spcBef>
                <a:spcPts val="0"/>
              </a:spcBef>
              <a:buSzPct val="100000"/>
              <a:defRPr sz="6400"/>
            </a:lvl8pPr>
            <a:lvl9pPr lvl="8">
              <a:spcBef>
                <a:spcPts val="0"/>
              </a:spcBef>
              <a:buSzPct val="100000"/>
              <a:defRPr sz="64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520700" y="3718840"/>
            <a:ext cx="10962800" cy="57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11364721" y="626083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23339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299803" y="6325849"/>
            <a:ext cx="46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DF89984-315D-5249-A3B2-2A86EBE4D914}" type="slidenum">
              <a:rPr lang="en-US" sz="1600" b="1" i="0" smtClean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rPr>
              <a:t>‹#›</a:t>
            </a:fld>
            <a:endParaRPr lang="en-US" sz="1600" b="1" i="0" dirty="0">
              <a:solidFill>
                <a:schemeClr val="bg1"/>
              </a:solidFill>
              <a:latin typeface="ITC Franklin Gothic Std Heavy" charset="0"/>
              <a:ea typeface="ITC Franklin Gothic Std Heavy" charset="0"/>
              <a:cs typeface="ITC Franklin Gothic Std Heavy" charset="0"/>
            </a:endParaRP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90144" y="1221391"/>
            <a:ext cx="11411331" cy="4245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b="1" i="0" u="heavy" cap="all" baseline="0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200" b="1" i="0" cap="all" baseline="0"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lvl="0"/>
            <a:r>
              <a:rPr lang="en-US" dirty="0"/>
              <a:t>Main title here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730561" y="2779776"/>
            <a:ext cx="2682240" cy="137944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6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ctr">
              <a:buNone/>
              <a:defRPr sz="3000" b="1" i="0" cap="all" baseline="0">
                <a:solidFill>
                  <a:srgbClr val="222C4B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</a:lstStyle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01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02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03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/>
              <a:t>List item 04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927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theme" Target="../theme/theme10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theme" Target="../theme/theme1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6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7.xml"/></Relationships>
</file>

<file path=ppt/slideMasters/_rels/slideMaster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8.xml"/></Relationships>
</file>

<file path=ppt/slideMasters/_rels/slideMaster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rgbClr val="E47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466" y="5408343"/>
            <a:ext cx="5746163" cy="44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253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rot="5400000">
            <a:off x="5905928" y="-5525784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1811856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        </a:t>
            </a:r>
          </a:p>
        </p:txBody>
      </p:sp>
      <p:sp>
        <p:nvSpPr>
          <p:cNvPr id="11" name="Rectangle 10"/>
          <p:cNvSpPr/>
          <p:nvPr userDrawn="1"/>
        </p:nvSpPr>
        <p:spPr>
          <a:xfrm rot="5400000">
            <a:off x="5905928" y="952072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 rot="5400000">
            <a:off x="5905928" y="571927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664" y="6367653"/>
            <a:ext cx="3070192" cy="23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478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83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rot="5400000">
            <a:off x="5905928" y="-5525784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1811856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        </a:t>
            </a:r>
          </a:p>
        </p:txBody>
      </p:sp>
      <p:sp>
        <p:nvSpPr>
          <p:cNvPr id="11" name="Rectangle 10"/>
          <p:cNvSpPr/>
          <p:nvPr userDrawn="1"/>
        </p:nvSpPr>
        <p:spPr>
          <a:xfrm rot="5400000">
            <a:off x="5905928" y="952072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 rot="5400000">
            <a:off x="5905928" y="571927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664" y="6367653"/>
            <a:ext cx="3070192" cy="23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015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rot="5400000">
            <a:off x="5905928" y="-5525784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1811856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        </a:t>
            </a:r>
          </a:p>
        </p:txBody>
      </p:sp>
      <p:sp>
        <p:nvSpPr>
          <p:cNvPr id="11" name="Rectangle 10"/>
          <p:cNvSpPr/>
          <p:nvPr userDrawn="1"/>
        </p:nvSpPr>
        <p:spPr>
          <a:xfrm rot="5400000">
            <a:off x="5905928" y="952072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 rot="5400000">
            <a:off x="5905928" y="571927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664" y="6367653"/>
            <a:ext cx="3070192" cy="23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653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rot="5400000">
            <a:off x="5899485" y="578371"/>
            <a:ext cx="393030" cy="12192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 rot="5400000">
            <a:off x="5899485" y="198226"/>
            <a:ext cx="393030" cy="12192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664" y="6367653"/>
            <a:ext cx="3070192" cy="23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8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 rot="5400000">
            <a:off x="5899485" y="578371"/>
            <a:ext cx="393030" cy="12192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5899485" y="198226"/>
            <a:ext cx="393030" cy="12192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664" y="6367653"/>
            <a:ext cx="3070192" cy="23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23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0383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3419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E47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466" y="5408343"/>
            <a:ext cx="5746163" cy="44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90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E47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046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787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E47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763774" y="5951020"/>
            <a:ext cx="206044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6415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 rot="5400000">
            <a:off x="5905928" y="-5525784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1811856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        </a:t>
            </a:r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5905928" y="952072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206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rot="5400000">
            <a:off x="5905928" y="-5525784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1811856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        </a:t>
            </a:r>
          </a:p>
        </p:txBody>
      </p:sp>
      <p:sp>
        <p:nvSpPr>
          <p:cNvPr id="11" name="Rectangle 10"/>
          <p:cNvSpPr/>
          <p:nvPr userDrawn="1"/>
        </p:nvSpPr>
        <p:spPr>
          <a:xfrm rot="5400000">
            <a:off x="5905928" y="952072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 rot="5400000">
            <a:off x="5905928" y="571927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664" y="6367653"/>
            <a:ext cx="3070192" cy="23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200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82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 rot="5400000">
            <a:off x="5905928" y="-5525784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11811856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        </a:t>
            </a:r>
          </a:p>
        </p:txBody>
      </p:sp>
      <p:sp>
        <p:nvSpPr>
          <p:cNvPr id="12" name="Rectangle 11"/>
          <p:cNvSpPr/>
          <p:nvPr userDrawn="1"/>
        </p:nvSpPr>
        <p:spPr>
          <a:xfrm rot="5400000">
            <a:off x="5905928" y="952072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 rot="5400000">
            <a:off x="5905928" y="571927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664" y="6367653"/>
            <a:ext cx="3070192" cy="23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91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rot="5400000">
            <a:off x="5905928" y="-5525784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727200" cy="20574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1811856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        </a:t>
            </a:r>
          </a:p>
        </p:txBody>
      </p:sp>
      <p:sp>
        <p:nvSpPr>
          <p:cNvPr id="11" name="Rectangle 10"/>
          <p:cNvSpPr/>
          <p:nvPr userDrawn="1"/>
        </p:nvSpPr>
        <p:spPr>
          <a:xfrm rot="5400000">
            <a:off x="5905928" y="952072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 rot="5400000">
            <a:off x="5905928" y="571927"/>
            <a:ext cx="380144" cy="11431712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664" y="6367653"/>
            <a:ext cx="3070192" cy="23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10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17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10" Type="http://schemas.openxmlformats.org/officeDocument/2006/relationships/image" Target="../media/image22.png"/><Relationship Id="rId9" Type="http://schemas.openxmlformats.org/officeDocument/2006/relationships/image" Target="../media/image21.png"/><Relationship Id="rId1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5.xml"/><Relationship Id="rId1" Type="http://schemas.openxmlformats.org/officeDocument/2006/relationships/video" Target="https://www.youtube.com/embed/zujGfJcZCpQ?feature=oembed" TargetMode="External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qiao.github.io/PathFinding.js/visual/" TargetMode="Externa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01253" y="2073438"/>
            <a:ext cx="10967317" cy="1399293"/>
          </a:xfrm>
        </p:spPr>
        <p:txBody>
          <a:bodyPr/>
          <a:lstStyle/>
          <a:p>
            <a:r>
              <a:rPr lang="en-US" b="0" i="1" u="none" dirty="0"/>
              <a:t>Computer Engineering Program Qualifying Exam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7DDDF-82C3-4CE7-8CF6-1F84A53CB1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7825" y="3730880"/>
            <a:ext cx="11814175" cy="454033"/>
          </a:xfrm>
        </p:spPr>
        <p:txBody>
          <a:bodyPr/>
          <a:lstStyle/>
          <a:p>
            <a:r>
              <a:rPr lang="en-US" dirty="0" err="1"/>
              <a:t>Jingyun</a:t>
            </a:r>
            <a:r>
              <a:rPr lang="en-US" dirty="0"/>
              <a:t> Ning </a:t>
            </a:r>
          </a:p>
          <a:p>
            <a:r>
              <a:rPr lang="en-US" cap="none" dirty="0"/>
              <a:t>(jn2ne)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952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CF55C-3CC9-4B9B-8AC5-D9B73D3BDB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9405" y="1796633"/>
            <a:ext cx="9868620" cy="4476109"/>
          </a:xfrm>
        </p:spPr>
        <p:txBody>
          <a:bodyPr/>
          <a:lstStyle/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No complete open-source software framework for self-driving systems existed.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No publicly-available embedded system profile for autonomous vehicles with quantified performance evaluation.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FB8074-1FD3-411E-8400-58F92CED0B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Problem Statement</a:t>
            </a:r>
            <a:endParaRPr lang="en-US" sz="3200" u="none" cap="none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D4811D-36EF-A640-BCDE-DD1D40C3EF2F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698293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7C407E-2C1C-B444-B366-1E4683C86EA4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6058A03-A05F-4041-89CA-0DEF57FEC910}"/>
              </a:ext>
            </a:extLst>
          </p:cNvPr>
          <p:cNvSpPr txBox="1">
            <a:spLocks/>
          </p:cNvSpPr>
          <p:nvPr/>
        </p:nvSpPr>
        <p:spPr>
          <a:xfrm>
            <a:off x="1612800" y="488336"/>
            <a:ext cx="9093600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 algn="ctr">
              <a:lnSpc>
                <a:spcPct val="150000"/>
              </a:lnSpc>
              <a:buNone/>
            </a:pPr>
            <a:r>
              <a:rPr lang="en-US" sz="3600" b="0" cap="none" dirty="0">
                <a:solidFill>
                  <a:schemeClr val="tx1"/>
                </a:solidFill>
                <a:latin typeface="+mn-lt"/>
              </a:rPr>
              <a:t>Outline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</a:rPr>
              <a:t>Architectures of Self-driving cars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Problem Statement</a:t>
            </a:r>
          </a:p>
          <a:p>
            <a:pPr marL="1143000" lvl="2">
              <a:lnSpc>
                <a:spcPct val="150000"/>
              </a:lnSpc>
            </a:pPr>
            <a:r>
              <a:rPr lang="en-US" sz="240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400" cap="none" dirty="0">
                <a:solidFill>
                  <a:schemeClr val="tx1"/>
                </a:solidFill>
                <a:latin typeface="+mn-lt"/>
              </a:rPr>
              <a:t> System Models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Sensing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Computing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Actuation Model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Evaluation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b="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9976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54D774B-7B92-477F-BA2C-E51C3DF6422B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u="none" cap="none" dirty="0" err="1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Autoware</a:t>
            </a:r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 System Models</a:t>
            </a:r>
          </a:p>
          <a:p>
            <a:endParaRPr lang="en-US" sz="3200" u="none" cap="none" dirty="0">
              <a:solidFill>
                <a:schemeClr val="tx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D914AD-9BF8-4E06-B724-BD301BAF6481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0FF4B54-101E-5A4E-9970-C39F30179A78}"/>
              </a:ext>
            </a:extLst>
          </p:cNvPr>
          <p:cNvGrpSpPr/>
          <p:nvPr/>
        </p:nvGrpSpPr>
        <p:grpSpPr>
          <a:xfrm>
            <a:off x="2477275" y="1573213"/>
            <a:ext cx="6854984" cy="4149700"/>
            <a:chOff x="6701242" y="1899157"/>
            <a:chExt cx="4912999" cy="312843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28438C7-1546-084C-A708-9253F03CA8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01242" y="2365798"/>
              <a:ext cx="823794" cy="2195152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697D1DD-02C6-134F-A3BB-9B7B79990F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25036" y="1899157"/>
              <a:ext cx="2931654" cy="312843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747C76F-819D-434C-8458-D97A58C25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456690" y="2365798"/>
              <a:ext cx="1157551" cy="18991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6921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7C407E-2C1C-B444-B366-1E4683C86EA4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6058A03-A05F-4041-89CA-0DEF57FEC910}"/>
              </a:ext>
            </a:extLst>
          </p:cNvPr>
          <p:cNvSpPr txBox="1">
            <a:spLocks/>
          </p:cNvSpPr>
          <p:nvPr/>
        </p:nvSpPr>
        <p:spPr>
          <a:xfrm>
            <a:off x="1612800" y="488336"/>
            <a:ext cx="9093600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 algn="ctr">
              <a:lnSpc>
                <a:spcPct val="150000"/>
              </a:lnSpc>
              <a:buNone/>
            </a:pPr>
            <a:r>
              <a:rPr lang="en-US" sz="3600" b="0" cap="none" dirty="0">
                <a:solidFill>
                  <a:schemeClr val="tx1"/>
                </a:solidFill>
                <a:latin typeface="+mn-lt"/>
              </a:rPr>
              <a:t>Outline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</a:rPr>
              <a:t>Architectures of Self-driving cars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Problem Statement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 System Models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cap="none" dirty="0">
                <a:solidFill>
                  <a:schemeClr val="tx1"/>
                </a:solidFill>
                <a:latin typeface="+mn-lt"/>
              </a:rPr>
              <a:t>Sensing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Computing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Actuation Model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Evaluation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b="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8718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06423B-FC53-CE4B-8CA3-4B61DB2C89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71" r="14799" b="347"/>
          <a:stretch/>
        </p:blipFill>
        <p:spPr>
          <a:xfrm>
            <a:off x="7032811" y="1573213"/>
            <a:ext cx="4426975" cy="33871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AAE668-6838-4D94-B5A5-B00BDF25AB15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74E4CD29-5B42-47C8-AFA1-30E377148B78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Sensing Model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C105D6B-2A0E-CE41-8184-2C1644769667}"/>
              </a:ext>
            </a:extLst>
          </p:cNvPr>
          <p:cNvSpPr txBox="1">
            <a:spLocks/>
          </p:cNvSpPr>
          <p:nvPr/>
        </p:nvSpPr>
        <p:spPr>
          <a:xfrm>
            <a:off x="430306" y="1573213"/>
            <a:ext cx="6990774" cy="4548188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Cameras</a:t>
            </a:r>
          </a:p>
          <a:p>
            <a:pPr marL="1143000" lvl="2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Used for computer vision tasks. 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 err="1">
                <a:solidFill>
                  <a:schemeClr val="tx1"/>
                </a:solidFill>
                <a:latin typeface="+mn-lt"/>
              </a:rPr>
              <a:t>LiDARs</a:t>
            </a:r>
            <a:endParaRPr lang="en-US" sz="2600" b="0" cap="none" dirty="0">
              <a:solidFill>
                <a:schemeClr val="tx1"/>
              </a:solidFill>
              <a:latin typeface="+mn-lt"/>
            </a:endParaRPr>
          </a:p>
          <a:p>
            <a:pPr marL="1143000" lvl="2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Provide 3D representations of surrounding objects. 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 err="1">
                <a:solidFill>
                  <a:schemeClr val="tx1"/>
                </a:solidFill>
                <a:latin typeface="+mn-lt"/>
              </a:rPr>
              <a:t>RaDARs</a:t>
            </a:r>
            <a:endParaRPr lang="en-US" sz="2600" b="0" cap="none" dirty="0">
              <a:solidFill>
                <a:schemeClr val="tx1"/>
              </a:solidFill>
              <a:latin typeface="+mn-lt"/>
            </a:endParaRPr>
          </a:p>
          <a:p>
            <a:pPr marL="1143000" lvl="2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Radars emit radio waves that bounce back from objects to measure the distances.</a:t>
            </a:r>
          </a:p>
        </p:txBody>
      </p:sp>
    </p:spTree>
    <p:extLst>
      <p:ext uri="{BB962C8B-B14F-4D97-AF65-F5344CB8AC3E}">
        <p14:creationId xmlns:p14="http://schemas.microsoft.com/office/powerpoint/2010/main" val="2023303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71CD911-8582-4B70-AA42-46149B45B067}"/>
              </a:ext>
            </a:extLst>
          </p:cNvPr>
          <p:cNvSpPr txBox="1">
            <a:spLocks/>
          </p:cNvSpPr>
          <p:nvPr/>
        </p:nvSpPr>
        <p:spPr>
          <a:xfrm>
            <a:off x="1070926" y="960120"/>
            <a:ext cx="9536113" cy="3981450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2500" b="0" cap="none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0BE7A86-1360-4B06-9AF8-2DE694787B4B}"/>
              </a:ext>
            </a:extLst>
          </p:cNvPr>
          <p:cNvSpPr txBox="1">
            <a:spLocks/>
          </p:cNvSpPr>
          <p:nvPr/>
        </p:nvSpPr>
        <p:spPr>
          <a:xfrm>
            <a:off x="1070926" y="4163395"/>
            <a:ext cx="10580594" cy="1823345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2600" b="0" cap="none" dirty="0">
              <a:solidFill>
                <a:schemeClr val="tx1"/>
              </a:solidFill>
              <a:latin typeface="+mn-lt"/>
            </a:endParaRPr>
          </a:p>
          <a:p>
            <a:pPr marL="457200" lvl="1" indent="-457200">
              <a:lnSpc>
                <a:spcPct val="100000"/>
              </a:lnSpc>
              <a:spcBef>
                <a:spcPts val="1000"/>
              </a:spcBef>
            </a:pPr>
            <a:r>
              <a:rPr lang="en-US" sz="2600" b="0" cap="none" dirty="0">
                <a:solidFill>
                  <a:schemeClr val="tx1"/>
                </a:solidFill>
                <a:latin typeface="+mn-lt"/>
                <a:ea typeface="ITC Franklin Gothic Std Heavy" charset="0"/>
                <a:cs typeface="ITC Franklin Gothic Std Heavy" charset="0"/>
              </a:rPr>
              <a:t>Each sensor has its own limitations.</a:t>
            </a:r>
          </a:p>
          <a:p>
            <a:pPr marL="457200" lvl="1" indent="-457200">
              <a:lnSpc>
                <a:spcPct val="100000"/>
              </a:lnSpc>
              <a:spcBef>
                <a:spcPts val="1000"/>
              </a:spcBef>
            </a:pPr>
            <a:r>
              <a:rPr lang="en-US" sz="2600" b="0" cap="none" dirty="0">
                <a:solidFill>
                  <a:schemeClr val="tx1"/>
                </a:solidFill>
                <a:latin typeface="+mn-lt"/>
                <a:ea typeface="ITC Franklin Gothic Std Heavy" charset="0"/>
                <a:cs typeface="ITC Franklin Gothic Std Heavy" charset="0"/>
              </a:rPr>
              <a:t>Combine the advantages of each sensor to precisely understand the environment. 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EDEC786-2131-4969-BC36-9A9745E03189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Sensor Fusion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937281-1A05-D04C-8046-5E2760A9EEB7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78A3EF-2EA4-E042-9A32-1AB43E3D6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4905" y="1154906"/>
            <a:ext cx="7688596" cy="351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193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7C407E-2C1C-B444-B366-1E4683C86EA4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14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6058A03-A05F-4041-89CA-0DEF57FEC910}"/>
              </a:ext>
            </a:extLst>
          </p:cNvPr>
          <p:cNvSpPr txBox="1">
            <a:spLocks/>
          </p:cNvSpPr>
          <p:nvPr/>
        </p:nvSpPr>
        <p:spPr>
          <a:xfrm>
            <a:off x="1612800" y="488336"/>
            <a:ext cx="9093600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 algn="ctr">
              <a:lnSpc>
                <a:spcPct val="150000"/>
              </a:lnSpc>
              <a:buNone/>
            </a:pPr>
            <a:r>
              <a:rPr lang="en-US" sz="3600" b="0" cap="none" dirty="0">
                <a:solidFill>
                  <a:schemeClr val="tx1"/>
                </a:solidFill>
                <a:latin typeface="+mn-lt"/>
              </a:rPr>
              <a:t>Outline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</a:rPr>
              <a:t>Architectures of Self-driving cars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Problem Statement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 System Models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Sensing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cap="none" dirty="0">
                <a:solidFill>
                  <a:schemeClr val="tx1"/>
                </a:solidFill>
                <a:latin typeface="+mn-lt"/>
              </a:rPr>
              <a:t>Computing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Actuation Model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Evaluation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b="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37997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9D03907-0A51-4FF2-BE68-7756AD0DA7FA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F150656-F18C-4FF7-A923-1497DAFB61B0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Perception Module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7915727-B0A6-D34B-97D5-BAE4346CBFFB}"/>
              </a:ext>
            </a:extLst>
          </p:cNvPr>
          <p:cNvSpPr txBox="1">
            <a:spLocks/>
          </p:cNvSpPr>
          <p:nvPr/>
        </p:nvSpPr>
        <p:spPr>
          <a:xfrm>
            <a:off x="1054710" y="1573213"/>
            <a:ext cx="3822090" cy="626648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>
              <a:lnSpc>
                <a:spcPct val="150000"/>
              </a:lnSpc>
              <a:buNone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Localization</a:t>
            </a:r>
          </a:p>
          <a:p>
            <a:pPr marL="342900" lvl="1" indent="0">
              <a:lnSpc>
                <a:spcPct val="150000"/>
              </a:lnSpc>
              <a:buNone/>
            </a:pPr>
            <a:endParaRPr lang="en-US" sz="2200" b="0" cap="none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CDEEB1D-E40C-2B46-8B5A-DF08340A061F}"/>
              </a:ext>
            </a:extLst>
          </p:cNvPr>
          <p:cNvSpPr/>
          <p:nvPr/>
        </p:nvSpPr>
        <p:spPr>
          <a:xfrm>
            <a:off x="2743199" y="2514600"/>
            <a:ext cx="1311965" cy="4505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 points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553B7B6-B2BC-6941-B119-BF2F55736D44}"/>
              </a:ext>
            </a:extLst>
          </p:cNvPr>
          <p:cNvSpPr/>
          <p:nvPr/>
        </p:nvSpPr>
        <p:spPr>
          <a:xfrm>
            <a:off x="2650431" y="3992218"/>
            <a:ext cx="1497497" cy="4505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Downsample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7BD47AA-17F9-B848-AE77-7A81010ED763}"/>
              </a:ext>
            </a:extLst>
          </p:cNvPr>
          <p:cNvSpPr/>
          <p:nvPr/>
        </p:nvSpPr>
        <p:spPr>
          <a:xfrm>
            <a:off x="5059013" y="1815114"/>
            <a:ext cx="1676396" cy="6266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Prior 3D Map data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EA8435C-F15E-1C4F-B32E-E274A0C08A19}"/>
              </a:ext>
            </a:extLst>
          </p:cNvPr>
          <p:cNvSpPr/>
          <p:nvPr/>
        </p:nvSpPr>
        <p:spPr>
          <a:xfrm>
            <a:off x="5148464" y="3892826"/>
            <a:ext cx="1497497" cy="6493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NDT matching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0C3F5E-AFE2-C54B-A526-75E7FF77AFDB}"/>
              </a:ext>
            </a:extLst>
          </p:cNvPr>
          <p:cNvSpPr/>
          <p:nvPr/>
        </p:nvSpPr>
        <p:spPr>
          <a:xfrm>
            <a:off x="5148463" y="5195608"/>
            <a:ext cx="1497497" cy="4505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GNSS + IMU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CAE9482-5DD9-1342-935F-9C1D9A1B0060}"/>
              </a:ext>
            </a:extLst>
          </p:cNvPr>
          <p:cNvSpPr/>
          <p:nvPr/>
        </p:nvSpPr>
        <p:spPr>
          <a:xfrm>
            <a:off x="7858537" y="3992218"/>
            <a:ext cx="1497497" cy="4505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Vehicle pose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50EC275-8FA6-214F-B28E-E59E856F9A41}"/>
              </a:ext>
            </a:extLst>
          </p:cNvPr>
          <p:cNvSpPr/>
          <p:nvPr/>
        </p:nvSpPr>
        <p:spPr>
          <a:xfrm>
            <a:off x="7858538" y="2337351"/>
            <a:ext cx="1497497" cy="712305"/>
          </a:xfrm>
          <a:prstGeom prst="roundRect">
            <a:avLst/>
          </a:prstGeom>
          <a:solidFill>
            <a:srgbClr val="E471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Generated 3D map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8CF183B-26B8-1B40-86D9-769A66B7747F}"/>
              </a:ext>
            </a:extLst>
          </p:cNvPr>
          <p:cNvCxnSpPr>
            <a:stCxn id="2" idx="2"/>
            <a:endCxn id="12" idx="0"/>
          </p:cNvCxnSpPr>
          <p:nvPr/>
        </p:nvCxnSpPr>
        <p:spPr>
          <a:xfrm flipH="1">
            <a:off x="3399180" y="2965173"/>
            <a:ext cx="2" cy="1027045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46B06F0-43B0-2046-A171-B5EE1C9424B8}"/>
              </a:ext>
            </a:extLst>
          </p:cNvPr>
          <p:cNvSpPr txBox="1"/>
          <p:nvPr/>
        </p:nvSpPr>
        <p:spPr>
          <a:xfrm>
            <a:off x="1792288" y="3326295"/>
            <a:ext cx="1601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Voxel grid filter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5F96EA6-A748-E344-BA66-C8C1F700FC58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 flipV="1">
            <a:off x="4147928" y="4217504"/>
            <a:ext cx="1000536" cy="1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6A1186B-D037-254B-8E42-009297925479}"/>
              </a:ext>
            </a:extLst>
          </p:cNvPr>
          <p:cNvCxnSpPr>
            <a:cxnSpLocks/>
            <a:stCxn id="16" idx="0"/>
            <a:endCxn id="15" idx="2"/>
          </p:cNvCxnSpPr>
          <p:nvPr/>
        </p:nvCxnSpPr>
        <p:spPr>
          <a:xfrm flipV="1">
            <a:off x="5897212" y="4542182"/>
            <a:ext cx="1" cy="653426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187F4B9-C072-6C40-A57F-DBF05B10B5AC}"/>
              </a:ext>
            </a:extLst>
          </p:cNvPr>
          <p:cNvSpPr txBox="1"/>
          <p:nvPr/>
        </p:nvSpPr>
        <p:spPr>
          <a:xfrm>
            <a:off x="5126839" y="5676900"/>
            <a:ext cx="2037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Position refinement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5F93DDA-1C68-4140-B420-AD0C0A0D13FD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>
            <a:off x="5897211" y="2441762"/>
            <a:ext cx="2" cy="1451064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49301194-1D9E-A440-BB0E-55421A1AA2AC}"/>
              </a:ext>
            </a:extLst>
          </p:cNvPr>
          <p:cNvCxnSpPr>
            <a:stCxn id="16" idx="3"/>
            <a:endCxn id="17" idx="2"/>
          </p:cNvCxnSpPr>
          <p:nvPr/>
        </p:nvCxnSpPr>
        <p:spPr>
          <a:xfrm flipV="1">
            <a:off x="6645960" y="4442791"/>
            <a:ext cx="1961326" cy="978104"/>
          </a:xfrm>
          <a:prstGeom prst="bentConnector2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7105A85-977C-5F49-80B6-33449A87BAAE}"/>
              </a:ext>
            </a:extLst>
          </p:cNvPr>
          <p:cNvSpPr txBox="1"/>
          <p:nvPr/>
        </p:nvSpPr>
        <p:spPr>
          <a:xfrm>
            <a:off x="8627169" y="4442791"/>
            <a:ext cx="2124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Current vehicle position &amp; direction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E54B3B6-4835-174B-A557-D919B11B9F7E}"/>
              </a:ext>
            </a:extLst>
          </p:cNvPr>
          <p:cNvCxnSpPr>
            <a:stCxn id="18" idx="1"/>
            <a:endCxn id="14" idx="3"/>
          </p:cNvCxnSpPr>
          <p:nvPr/>
        </p:nvCxnSpPr>
        <p:spPr>
          <a:xfrm flipH="1" flipV="1">
            <a:off x="6735409" y="2128438"/>
            <a:ext cx="1123129" cy="565066"/>
          </a:xfrm>
          <a:prstGeom prst="straightConnector1">
            <a:avLst/>
          </a:prstGeom>
          <a:ln w="19050"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6D78066-B271-E440-BCE2-FE02D2302F15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>
            <a:off x="6645961" y="4217504"/>
            <a:ext cx="1212576" cy="1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37DC4B03-66EA-0745-ACBA-2BBC9F5FF5C5}"/>
              </a:ext>
            </a:extLst>
          </p:cNvPr>
          <p:cNvSpPr txBox="1"/>
          <p:nvPr/>
        </p:nvSpPr>
        <p:spPr>
          <a:xfrm>
            <a:off x="8578906" y="3158050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47100"/>
                </a:solidFill>
              </a:rPr>
              <a:t>(SLAM)</a:t>
            </a:r>
          </a:p>
        </p:txBody>
      </p: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0CB63735-0A59-7849-ACD2-A9E414547BEE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6645960" y="3049656"/>
            <a:ext cx="1961327" cy="911665"/>
          </a:xfrm>
          <a:prstGeom prst="bentConnector2">
            <a:avLst/>
          </a:prstGeom>
          <a:ln w="19050">
            <a:solidFill>
              <a:srgbClr val="E47100"/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671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6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B00F6D5-5BF1-4EBB-8855-370E4AA6BCEA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B55EEDB-B328-304D-8344-9299FD752EEC}"/>
              </a:ext>
            </a:extLst>
          </p:cNvPr>
          <p:cNvSpPr txBox="1">
            <a:spLocks/>
          </p:cNvSpPr>
          <p:nvPr/>
        </p:nvSpPr>
        <p:spPr>
          <a:xfrm>
            <a:off x="1195697" y="1350963"/>
            <a:ext cx="9672328" cy="4548188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>
              <a:lnSpc>
                <a:spcPct val="150000"/>
              </a:lnSpc>
              <a:buNone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Detection</a:t>
            </a:r>
          </a:p>
          <a:p>
            <a:pPr marL="1143000" lvl="2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Image-based 2D Object Detection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Support deep learning and traditional machine learning approaches</a:t>
            </a:r>
          </a:p>
          <a:p>
            <a:pPr marL="1143000" lvl="2">
              <a:lnSpc>
                <a:spcPct val="10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3D Point Cloud Detection</a:t>
            </a:r>
          </a:p>
          <a:p>
            <a:pPr marL="1143000" lvl="2">
              <a:lnSpc>
                <a:spcPct val="150000"/>
              </a:lnSpc>
            </a:pPr>
            <a:endParaRPr lang="en-US" sz="2200" b="0" cap="none" dirty="0">
              <a:solidFill>
                <a:schemeClr val="tx1"/>
              </a:solidFill>
              <a:latin typeface="+mn-lt"/>
            </a:endParaRPr>
          </a:p>
          <a:p>
            <a:pPr marL="342900" lvl="1" indent="0">
              <a:lnSpc>
                <a:spcPct val="150000"/>
              </a:lnSpc>
              <a:buNone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Prediction </a:t>
            </a:r>
          </a:p>
          <a:p>
            <a:pPr marL="1143000" lvl="2">
              <a:lnSpc>
                <a:spcPct val="10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Track the speed and direction of moving objects using “sensor fusion” of </a:t>
            </a:r>
            <a:r>
              <a:rPr lang="en-US" sz="2600" b="0" cap="none" dirty="0" err="1">
                <a:solidFill>
                  <a:schemeClr val="tx1"/>
                </a:solidFill>
                <a:latin typeface="+mn-lt"/>
              </a:rPr>
              <a:t>LiDARs</a:t>
            </a: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 and cameras</a:t>
            </a: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.</a:t>
            </a:r>
          </a:p>
          <a:p>
            <a:pPr marL="1257300" lvl="3" indent="0">
              <a:lnSpc>
                <a:spcPct val="150000"/>
              </a:lnSpc>
              <a:buNone/>
            </a:pPr>
            <a:endParaRPr lang="en-US" sz="2200" b="0" cap="none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AF09706-8FCB-B944-BBD7-4A5D396506F9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Perception Module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72BC448-BEDC-9842-8940-883CC9BDE2BF}"/>
              </a:ext>
            </a:extLst>
          </p:cNvPr>
          <p:cNvSpPr/>
          <p:nvPr/>
        </p:nvSpPr>
        <p:spPr>
          <a:xfrm>
            <a:off x="1527049" y="4015291"/>
            <a:ext cx="1508760" cy="56079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Point Cloud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7915BA8-D9A7-B244-84EC-D8D4BFB6DB7D}"/>
              </a:ext>
            </a:extLst>
          </p:cNvPr>
          <p:cNvSpPr/>
          <p:nvPr/>
        </p:nvSpPr>
        <p:spPr>
          <a:xfrm>
            <a:off x="3778638" y="4015291"/>
            <a:ext cx="1195697" cy="56079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Ground filter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E41719B-3C14-1F4D-A82F-299C0E1A5D30}"/>
              </a:ext>
            </a:extLst>
          </p:cNvPr>
          <p:cNvSpPr/>
          <p:nvPr/>
        </p:nvSpPr>
        <p:spPr>
          <a:xfrm>
            <a:off x="5566969" y="4015291"/>
            <a:ext cx="1553259" cy="56079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Downsample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34F192C-B92D-5546-9AE5-92C208D87476}"/>
              </a:ext>
            </a:extLst>
          </p:cNvPr>
          <p:cNvSpPr/>
          <p:nvPr/>
        </p:nvSpPr>
        <p:spPr>
          <a:xfrm>
            <a:off x="7602152" y="4015291"/>
            <a:ext cx="1348097" cy="56079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Clustering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1978B1-B7EB-A741-9760-8998AE3C733F}"/>
              </a:ext>
            </a:extLst>
          </p:cNvPr>
          <p:cNvSpPr/>
          <p:nvPr/>
        </p:nvSpPr>
        <p:spPr>
          <a:xfrm>
            <a:off x="9468650" y="4015291"/>
            <a:ext cx="1770850" cy="56079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Bounding boxes formation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62B8A91-A3C5-B84D-96BD-77D52DB18C02}"/>
              </a:ext>
            </a:extLst>
          </p:cNvPr>
          <p:cNvCxnSpPr>
            <a:cxnSpLocks/>
            <a:stCxn id="2" idx="3"/>
            <a:endCxn id="6" idx="1"/>
          </p:cNvCxnSpPr>
          <p:nvPr/>
        </p:nvCxnSpPr>
        <p:spPr>
          <a:xfrm>
            <a:off x="3035809" y="4295688"/>
            <a:ext cx="7428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5E0E8E-A440-7D4E-A0A7-50CF808CC798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974335" y="4295688"/>
            <a:ext cx="5926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67744D3-E9D7-3E44-AE2C-9270C6AEF883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7120228" y="4295688"/>
            <a:ext cx="4819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57CAA98-F4DA-514C-B8DD-492E9E6A3B85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8950249" y="4295688"/>
            <a:ext cx="518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275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B00F6D5-5BF1-4EBB-8855-370E4AA6BCEA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B55EEDB-B328-304D-8344-9299FD752EEC}"/>
              </a:ext>
            </a:extLst>
          </p:cNvPr>
          <p:cNvSpPr txBox="1">
            <a:spLocks/>
          </p:cNvSpPr>
          <p:nvPr/>
        </p:nvSpPr>
        <p:spPr>
          <a:xfrm>
            <a:off x="816284" y="1436489"/>
            <a:ext cx="10423216" cy="4548188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Decision</a:t>
            </a:r>
            <a:r>
              <a:rPr lang="en-US" sz="2600" cap="none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Making</a:t>
            </a:r>
          </a:p>
          <a:p>
            <a:pPr marL="1143000" lvl="2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Implement a finite state machine to understand, forecast, and make decisions in response to the road status.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Mission Planning</a:t>
            </a:r>
          </a:p>
          <a:p>
            <a:pPr marL="1143000" lvl="2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Determine the global trajectories based on the driving states.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Motion Planning</a:t>
            </a:r>
          </a:p>
          <a:p>
            <a:pPr marL="1143000" lvl="2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Generate local feasible trajectories.</a:t>
            </a:r>
          </a:p>
          <a:p>
            <a:pPr marL="1143000" lvl="2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A*, hybrid A* used under unstructured environments.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AF09706-8FCB-B944-BBD7-4A5D396506F9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Planning and Decision Making</a:t>
            </a:r>
          </a:p>
        </p:txBody>
      </p:sp>
    </p:spTree>
    <p:extLst>
      <p:ext uri="{BB962C8B-B14F-4D97-AF65-F5344CB8AC3E}">
        <p14:creationId xmlns:p14="http://schemas.microsoft.com/office/powerpoint/2010/main" val="3462005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F63B58-B235-40FF-A093-6B6500474E57}"/>
              </a:ext>
            </a:extLst>
          </p:cNvPr>
          <p:cNvSpPr txBox="1">
            <a:spLocks/>
          </p:cNvSpPr>
          <p:nvPr/>
        </p:nvSpPr>
        <p:spPr>
          <a:xfrm>
            <a:off x="1172234" y="2091151"/>
            <a:ext cx="10886968" cy="8361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 err="1">
                <a:solidFill>
                  <a:schemeClr val="tx1"/>
                </a:solidFill>
              </a:rPr>
              <a:t>Autoware</a:t>
            </a:r>
            <a:r>
              <a:rPr lang="en-US" u="none" cap="none" dirty="0">
                <a:solidFill>
                  <a:schemeClr val="tx1"/>
                </a:solidFill>
              </a:rPr>
              <a:t> on Board: Enabling Autonomous Vehicles with Embedded Systems </a:t>
            </a:r>
            <a:endParaRPr lang="en-US" b="0" u="none" cap="none" dirty="0">
              <a:solidFill>
                <a:schemeClr val="tx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86840B-1405-4372-9F6C-193F112E99C9}"/>
              </a:ext>
            </a:extLst>
          </p:cNvPr>
          <p:cNvSpPr/>
          <p:nvPr/>
        </p:nvSpPr>
        <p:spPr>
          <a:xfrm>
            <a:off x="1172234" y="3429000"/>
            <a:ext cx="9328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Shinpei</a:t>
            </a:r>
            <a:r>
              <a:rPr lang="en-US" dirty="0"/>
              <a:t> Kato, Shota Tokunaga, </a:t>
            </a:r>
            <a:r>
              <a:rPr lang="en-US" dirty="0" err="1"/>
              <a:t>Yuya</a:t>
            </a:r>
            <a:r>
              <a:rPr lang="en-US" dirty="0"/>
              <a:t> Maruyama, </a:t>
            </a:r>
            <a:r>
              <a:rPr lang="en-US" dirty="0" err="1"/>
              <a:t>Seiya</a:t>
            </a:r>
            <a:r>
              <a:rPr lang="en-US" dirty="0"/>
              <a:t> Maeda, </a:t>
            </a:r>
            <a:r>
              <a:rPr lang="en-US" dirty="0" err="1"/>
              <a:t>Manato</a:t>
            </a:r>
            <a:r>
              <a:rPr lang="en-US" dirty="0"/>
              <a:t> </a:t>
            </a:r>
            <a:r>
              <a:rPr lang="en-US" dirty="0" err="1"/>
              <a:t>Hirabayashi</a:t>
            </a:r>
            <a:r>
              <a:rPr lang="en-US" dirty="0"/>
              <a:t>, Yuki </a:t>
            </a:r>
            <a:r>
              <a:rPr lang="en-US" dirty="0" err="1"/>
              <a:t>Kitsukawa</a:t>
            </a:r>
            <a:r>
              <a:rPr lang="en-US" dirty="0"/>
              <a:t>, Abraham </a:t>
            </a:r>
            <a:r>
              <a:rPr lang="en-US" dirty="0" err="1"/>
              <a:t>Monrroy</a:t>
            </a:r>
            <a:r>
              <a:rPr lang="en-US" dirty="0"/>
              <a:t>, </a:t>
            </a:r>
            <a:r>
              <a:rPr lang="en-US" dirty="0" err="1"/>
              <a:t>Tomohito</a:t>
            </a:r>
            <a:r>
              <a:rPr lang="en-US" dirty="0"/>
              <a:t> Ando, Yusuke </a:t>
            </a:r>
            <a:r>
              <a:rPr lang="en-US" dirty="0" err="1"/>
              <a:t>Fujii</a:t>
            </a:r>
            <a:r>
              <a:rPr lang="en-US" dirty="0"/>
              <a:t>, and Takuya Azumi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E4FF97-1CC1-4352-9E08-E2BB4A120C70}"/>
              </a:ext>
            </a:extLst>
          </p:cNvPr>
          <p:cNvSpPr/>
          <p:nvPr/>
        </p:nvSpPr>
        <p:spPr>
          <a:xfrm>
            <a:off x="1172234" y="4145471"/>
            <a:ext cx="69188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2018 9th ACM/IEEE International Conference on Cyber-Physical Systems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59CA30-C81A-4BE7-ACB9-1FDBA72CF0C6}"/>
              </a:ext>
            </a:extLst>
          </p:cNvPr>
          <p:cNvSpPr/>
          <p:nvPr/>
        </p:nvSpPr>
        <p:spPr>
          <a:xfrm>
            <a:off x="1172234" y="4582467"/>
            <a:ext cx="81161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Reviewed and presented by </a:t>
            </a:r>
            <a:r>
              <a:rPr lang="en-US" sz="2400" dirty="0" err="1"/>
              <a:t>Jingyun</a:t>
            </a:r>
            <a:r>
              <a:rPr lang="en-US" sz="2400" dirty="0"/>
              <a:t> Ning (jn2ne@virginia.edu)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9B635396-BC25-F34F-AC88-22BAC7AE3672}"/>
              </a:ext>
            </a:extLst>
          </p:cNvPr>
          <p:cNvSpPr txBox="1"/>
          <p:nvPr/>
        </p:nvSpPr>
        <p:spPr>
          <a:xfrm>
            <a:off x="1012434" y="1102667"/>
            <a:ext cx="2650724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rPr dirty="0" err="1"/>
              <a:t>C</a:t>
            </a:r>
            <a:r>
              <a:rPr lang="en-US" altLang="zh-CN" dirty="0" err="1"/>
              <a:t>pE</a:t>
            </a:r>
            <a:r>
              <a:rPr dirty="0"/>
              <a:t> Qualifying Exam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C143F96F-12DA-F244-9236-17BE99C1F209}"/>
              </a:ext>
            </a:extLst>
          </p:cNvPr>
          <p:cNvSpPr txBox="1"/>
          <p:nvPr/>
        </p:nvSpPr>
        <p:spPr>
          <a:xfrm>
            <a:off x="9110568" y="1102666"/>
            <a:ext cx="249200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400"/>
            </a:lvl1pPr>
          </a:lstStyle>
          <a:p>
            <a:r>
              <a:rPr dirty="0"/>
              <a:t>Primary paper</a:t>
            </a:r>
          </a:p>
        </p:txBody>
      </p:sp>
    </p:spTree>
    <p:extLst>
      <p:ext uri="{BB962C8B-B14F-4D97-AF65-F5344CB8AC3E}">
        <p14:creationId xmlns:p14="http://schemas.microsoft.com/office/powerpoint/2010/main" val="15291464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7C407E-2C1C-B444-B366-1E4683C86EA4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18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6058A03-A05F-4041-89CA-0DEF57FEC910}"/>
              </a:ext>
            </a:extLst>
          </p:cNvPr>
          <p:cNvSpPr txBox="1">
            <a:spLocks/>
          </p:cNvSpPr>
          <p:nvPr/>
        </p:nvSpPr>
        <p:spPr>
          <a:xfrm>
            <a:off x="1612800" y="488336"/>
            <a:ext cx="9093600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 algn="ctr">
              <a:lnSpc>
                <a:spcPct val="150000"/>
              </a:lnSpc>
              <a:buNone/>
            </a:pPr>
            <a:r>
              <a:rPr lang="en-US" sz="3600" b="0" cap="none" dirty="0">
                <a:solidFill>
                  <a:schemeClr val="tx1"/>
                </a:solidFill>
                <a:latin typeface="+mn-lt"/>
              </a:rPr>
              <a:t>Outline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</a:rPr>
              <a:t>Architectures of Self-driving cars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Problem Statement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 System Models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Sensing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Computing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cap="none" dirty="0">
                <a:solidFill>
                  <a:schemeClr val="tx1"/>
                </a:solidFill>
                <a:latin typeface="+mn-lt"/>
              </a:rPr>
              <a:t>Actuation Model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Evaluation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b="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25128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51E70A8-E005-8B4A-9FC5-BBE23E4E45FC}"/>
              </a:ext>
            </a:extLst>
          </p:cNvPr>
          <p:cNvGrpSpPr/>
          <p:nvPr/>
        </p:nvGrpSpPr>
        <p:grpSpPr>
          <a:xfrm>
            <a:off x="415400" y="3349681"/>
            <a:ext cx="4920757" cy="2634996"/>
            <a:chOff x="415400" y="3349681"/>
            <a:chExt cx="4920757" cy="2634996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51BFB19-D62B-EA46-9ABB-B1053591DC5F}"/>
                </a:ext>
              </a:extLst>
            </p:cNvPr>
            <p:cNvGrpSpPr/>
            <p:nvPr/>
          </p:nvGrpSpPr>
          <p:grpSpPr>
            <a:xfrm>
              <a:off x="415400" y="3349681"/>
              <a:ext cx="4920757" cy="2634996"/>
              <a:chOff x="1175243" y="3349681"/>
              <a:chExt cx="4920757" cy="2634996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A0441788-D2DC-644D-BA7D-60F3C5E1FB03}"/>
                  </a:ext>
                </a:extLst>
              </p:cNvPr>
              <p:cNvGrpSpPr/>
              <p:nvPr/>
            </p:nvGrpSpPr>
            <p:grpSpPr>
              <a:xfrm>
                <a:off x="1175243" y="3349681"/>
                <a:ext cx="4920757" cy="2634996"/>
                <a:chOff x="1175243" y="3349681"/>
                <a:chExt cx="4920757" cy="2634996"/>
              </a:xfrm>
            </p:grpSpPr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C41B1E9A-A9BB-7040-91CB-FD1C47966765}"/>
                    </a:ext>
                  </a:extLst>
                </p:cNvPr>
                <p:cNvGrpSpPr/>
                <p:nvPr/>
              </p:nvGrpSpPr>
              <p:grpSpPr>
                <a:xfrm>
                  <a:off x="1679303" y="3349681"/>
                  <a:ext cx="4416697" cy="2634996"/>
                  <a:chOff x="1788160" y="2558796"/>
                  <a:chExt cx="4416697" cy="2634996"/>
                </a:xfrm>
              </p:grpSpPr>
              <p:pic>
                <p:nvPicPr>
                  <p:cNvPr id="41" name="Picture 40">
                    <a:extLst>
                      <a:ext uri="{FF2B5EF4-FFF2-40B4-BE49-F238E27FC236}">
                        <a16:creationId xmlns:a16="http://schemas.microsoft.com/office/drawing/2014/main" id="{9E3F3CAE-66B2-7C41-924A-C22F779ACAE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788160" y="2558796"/>
                    <a:ext cx="4406547" cy="2634996"/>
                  </a:xfrm>
                  <a:prstGeom prst="rect">
                    <a:avLst/>
                  </a:prstGeom>
                </p:spPr>
              </p:pic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B411DB90-B0A4-FD4D-8FF6-199F0D32350F}"/>
                      </a:ext>
                    </a:extLst>
                  </p:cNvPr>
                  <p:cNvSpPr/>
                  <p:nvPr/>
                </p:nvSpPr>
                <p:spPr>
                  <a:xfrm>
                    <a:off x="4622242" y="3019530"/>
                    <a:ext cx="1582615" cy="22608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" name="Rectangle 42">
                    <a:extLst>
                      <a:ext uri="{FF2B5EF4-FFF2-40B4-BE49-F238E27FC236}">
                        <a16:creationId xmlns:a16="http://schemas.microsoft.com/office/drawing/2014/main" id="{27B494B6-9E8B-3A46-87B9-06A96A0C394E}"/>
                      </a:ext>
                    </a:extLst>
                  </p:cNvPr>
                  <p:cNvSpPr/>
                  <p:nvPr/>
                </p:nvSpPr>
                <p:spPr>
                  <a:xfrm>
                    <a:off x="3981385" y="4438022"/>
                    <a:ext cx="902114" cy="22608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" name="Rectangle 43">
                    <a:extLst>
                      <a:ext uri="{FF2B5EF4-FFF2-40B4-BE49-F238E27FC236}">
                        <a16:creationId xmlns:a16="http://schemas.microsoft.com/office/drawing/2014/main" id="{5CF0E9C9-471C-8D45-84A5-790ABC1B246A}"/>
                      </a:ext>
                    </a:extLst>
                  </p:cNvPr>
                  <p:cNvSpPr/>
                  <p:nvPr/>
                </p:nvSpPr>
                <p:spPr>
                  <a:xfrm>
                    <a:off x="2315033" y="3917183"/>
                    <a:ext cx="744690" cy="20766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5" name="Rectangle 44">
                    <a:extLst>
                      <a:ext uri="{FF2B5EF4-FFF2-40B4-BE49-F238E27FC236}">
                        <a16:creationId xmlns:a16="http://schemas.microsoft.com/office/drawing/2014/main" id="{ABA1D8A0-2E6C-AD4D-AC19-AE6E0F6E27A9}"/>
                      </a:ext>
                    </a:extLst>
                  </p:cNvPr>
                  <p:cNvSpPr/>
                  <p:nvPr/>
                </p:nvSpPr>
                <p:spPr>
                  <a:xfrm>
                    <a:off x="2783393" y="3429000"/>
                    <a:ext cx="413658" cy="20766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/>
                      <a:t>a</a:t>
                    </a:r>
                  </a:p>
                </p:txBody>
              </p:sp>
              <p:sp>
                <p:nvSpPr>
                  <p:cNvPr id="46" name="Rectangle 45">
                    <a:extLst>
                      <a:ext uri="{FF2B5EF4-FFF2-40B4-BE49-F238E27FC236}">
                        <a16:creationId xmlns:a16="http://schemas.microsoft.com/office/drawing/2014/main" id="{194C11CD-B6B4-4E48-831A-B05C482B941F}"/>
                      </a:ext>
                    </a:extLst>
                  </p:cNvPr>
                  <p:cNvSpPr/>
                  <p:nvPr/>
                </p:nvSpPr>
                <p:spPr>
                  <a:xfrm>
                    <a:off x="3496826" y="3875315"/>
                    <a:ext cx="329921" cy="145701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7" name="Rectangle 46">
                    <a:extLst>
                      <a:ext uri="{FF2B5EF4-FFF2-40B4-BE49-F238E27FC236}">
                        <a16:creationId xmlns:a16="http://schemas.microsoft.com/office/drawing/2014/main" id="{6F3C5D20-F3B5-1142-ADBA-0F93F9A2291E}"/>
                      </a:ext>
                    </a:extLst>
                  </p:cNvPr>
                  <p:cNvSpPr/>
                  <p:nvPr/>
                </p:nvSpPr>
                <p:spPr>
                  <a:xfrm>
                    <a:off x="4084654" y="3751754"/>
                    <a:ext cx="108807" cy="22608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" name="Rectangle 47">
                    <a:extLst>
                      <a:ext uri="{FF2B5EF4-FFF2-40B4-BE49-F238E27FC236}">
                        <a16:creationId xmlns:a16="http://schemas.microsoft.com/office/drawing/2014/main" id="{29E6FF9E-D9B8-2946-B3B3-FDBEAB5504A6}"/>
                      </a:ext>
                    </a:extLst>
                  </p:cNvPr>
                  <p:cNvSpPr/>
                  <p:nvPr/>
                </p:nvSpPr>
                <p:spPr>
                  <a:xfrm>
                    <a:off x="3526179" y="3276592"/>
                    <a:ext cx="135607" cy="20766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9" name="Rectangle 48">
                    <a:extLst>
                      <a:ext uri="{FF2B5EF4-FFF2-40B4-BE49-F238E27FC236}">
                        <a16:creationId xmlns:a16="http://schemas.microsoft.com/office/drawing/2014/main" id="{FEFDC50A-B6A8-2B47-88BA-2E4991A234D0}"/>
                      </a:ext>
                    </a:extLst>
                  </p:cNvPr>
                  <p:cNvSpPr/>
                  <p:nvPr/>
                </p:nvSpPr>
                <p:spPr>
                  <a:xfrm>
                    <a:off x="3526179" y="2977231"/>
                    <a:ext cx="366313" cy="20766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/>
                      <a:t>R</a:t>
                    </a:r>
                  </a:p>
                </p:txBody>
              </p: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558AFAD5-AE02-F847-801C-DF771FCDE0A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149831" y="5467547"/>
                      <a:ext cx="880369" cy="267294"/>
                    </a:xfrm>
                    <a:prstGeom prst="rect">
                      <a:avLst/>
                    </a:prstGeom>
                    <a:ln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2"/>
                    </a:lnRef>
                    <a:fillRef idx="1">
                      <a:schemeClr val="lt1"/>
                    </a:fillRef>
                    <a:effectRef idx="0">
                      <a:schemeClr val="accent2"/>
                    </a:effectRef>
                    <a:fontRef idx="minor">
                      <a:schemeClr val="dk1"/>
                    </a:fontRef>
                  </p:style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Car (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lang="en-US" sz="12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a14:m>
                      <a:endParaRPr lang="en-US" sz="1200" dirty="0"/>
                    </a:p>
                  </p:txBody>
                </p:sp>
              </mc:Choice>
              <mc:Fallback xmlns=""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558AFAD5-AE02-F847-801C-DF771FCDE0A5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149831" y="5467547"/>
                      <a:ext cx="880369" cy="267294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b="-8696"/>
                      </a:stretch>
                    </a:blipFill>
                    <a:ln>
                      <a:solidFill>
                        <a:srgbClr val="FF0000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8843D27A-1328-0545-B5B2-3A16FAF2996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723958" y="3491456"/>
                      <a:ext cx="1789427" cy="276999"/>
                    </a:xfrm>
                    <a:prstGeom prst="rect">
                      <a:avLst/>
                    </a:prstGeom>
                    <a:ln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2"/>
                    </a:lnRef>
                    <a:fillRef idx="1">
                      <a:schemeClr val="lt1"/>
                    </a:fillRef>
                    <a:effectRef idx="0">
                      <a:schemeClr val="accent2"/>
                    </a:effectRef>
                    <a:fontRef idx="minor">
                      <a:schemeClr val="dk1"/>
                    </a:fontRef>
                  </p:style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/>
                        <a:t>Look-ahead point (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a14:m>
                      <a:r>
                        <a:rPr lang="en-US" sz="1200" dirty="0"/>
                        <a:t> </a:t>
                      </a:r>
                    </a:p>
                  </p:txBody>
                </p:sp>
              </mc:Choice>
              <mc:Fallback xmlns=""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8843D27A-1328-0545-B5B2-3A16FAF2996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723958" y="3491456"/>
                      <a:ext cx="1789427" cy="276999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b="-4167"/>
                      </a:stretch>
                    </a:blipFill>
                    <a:ln>
                      <a:solidFill>
                        <a:srgbClr val="FF0000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2" name="TextBox 51">
                      <a:extLst>
                        <a:ext uri="{FF2B5EF4-FFF2-40B4-BE49-F238E27FC236}">
                          <a16:creationId xmlns:a16="http://schemas.microsoft.com/office/drawing/2014/main" id="{16F90CF9-1784-DF45-8401-F6637BEEB9C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34257" y="4458262"/>
                      <a:ext cx="30482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2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oMath>
                        </m:oMathPara>
                      </a14:m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52" name="TextBox 51">
                      <a:extLst>
                        <a:ext uri="{FF2B5EF4-FFF2-40B4-BE49-F238E27FC236}">
                          <a16:creationId xmlns:a16="http://schemas.microsoft.com/office/drawing/2014/main" id="{16F90CF9-1784-DF45-8401-F6637BEEB9C3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34257" y="4458262"/>
                      <a:ext cx="304827" cy="276999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3" name="Rectangle 52">
                      <a:extLst>
                        <a:ext uri="{FF2B5EF4-FFF2-40B4-BE49-F238E27FC236}">
                          <a16:creationId xmlns:a16="http://schemas.microsoft.com/office/drawing/2014/main" id="{EE3DCF17-ADF6-9747-A1E7-092B8555AE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0401" y="4708068"/>
                      <a:ext cx="370551" cy="276999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12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2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1200" dirty="0"/>
                    </a:p>
                  </p:txBody>
                </p:sp>
              </mc:Choice>
              <mc:Fallback xmlns="">
                <p:sp>
                  <p:nvSpPr>
                    <p:cNvPr id="53" name="Rectangle 52">
                      <a:extLst>
                        <a:ext uri="{FF2B5EF4-FFF2-40B4-BE49-F238E27FC236}">
                          <a16:creationId xmlns:a16="http://schemas.microsoft.com/office/drawing/2014/main" id="{EE3DCF17-ADF6-9747-A1E7-092B8555AE0C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020401" y="4708068"/>
                      <a:ext cx="370551" cy="276999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4" name="Rectangle 53">
                      <a:extLst>
                        <a:ext uri="{FF2B5EF4-FFF2-40B4-BE49-F238E27FC236}">
                          <a16:creationId xmlns:a16="http://schemas.microsoft.com/office/drawing/2014/main" id="{08496A0E-5E05-094E-8832-CCA531C534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6679" y="4067542"/>
                      <a:ext cx="372153" cy="276999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12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1200" dirty="0"/>
                    </a:p>
                  </p:txBody>
                </p:sp>
              </mc:Choice>
              <mc:Fallback xmlns="">
                <p:sp>
                  <p:nvSpPr>
                    <p:cNvPr id="54" name="Rectangle 53">
                      <a:extLst>
                        <a:ext uri="{FF2B5EF4-FFF2-40B4-BE49-F238E27FC236}">
                          <a16:creationId xmlns:a16="http://schemas.microsoft.com/office/drawing/2014/main" id="{08496A0E-5E05-094E-8832-CCA531C5344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306679" y="4067542"/>
                      <a:ext cx="372153" cy="276999"/>
                    </a:xfrm>
                    <a:prstGeom prst="rect">
                      <a:avLst/>
                    </a:prstGeom>
                    <a:blipFill>
                      <a:blip r:embed="rId10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13B5CA9D-78A2-714D-9F38-FF7FBB97EAAC}"/>
                    </a:ext>
                  </a:extLst>
                </p:cNvPr>
                <p:cNvSpPr txBox="1"/>
                <p:nvPr/>
              </p:nvSpPr>
              <p:spPr>
                <a:xfrm>
                  <a:off x="1175243" y="5467547"/>
                  <a:ext cx="987819" cy="276999"/>
                </a:xfrm>
                <a:prstGeom prst="rect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Desired path</a:t>
                  </a:r>
                </a:p>
              </p:txBody>
            </p:sp>
          </p:grp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90CED712-0845-0548-A491-0A9C937BAE3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15700" y="4537578"/>
                <a:ext cx="1353334" cy="686969"/>
              </a:xfrm>
              <a:prstGeom prst="line">
                <a:avLst/>
              </a:prstGeom>
              <a:ln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5" name="Curved Connector 14">
                <a:extLst>
                  <a:ext uri="{FF2B5EF4-FFF2-40B4-BE49-F238E27FC236}">
                    <a16:creationId xmlns:a16="http://schemas.microsoft.com/office/drawing/2014/main" id="{CE754B3E-1B75-324A-9682-24779ECE0828}"/>
                  </a:ext>
                </a:extLst>
              </p:cNvPr>
              <p:cNvCxnSpPr/>
              <p:nvPr/>
            </p:nvCxnSpPr>
            <p:spPr>
              <a:xfrm>
                <a:off x="3912286" y="4614385"/>
                <a:ext cx="344635" cy="248855"/>
              </a:xfrm>
              <a:prstGeom prst="curvedConnector3">
                <a:avLst>
                  <a:gd name="adj1" fmla="val 95629"/>
                </a:avLst>
              </a:prstGeom>
              <a:ln>
                <a:headEnd type="triangle"/>
                <a:tailEnd type="triangle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667037C6-32C5-FB44-8341-C58740F1B039}"/>
                      </a:ext>
                    </a:extLst>
                  </p:cNvPr>
                  <p:cNvSpPr txBox="1"/>
                  <p:nvPr/>
                </p:nvSpPr>
                <p:spPr>
                  <a:xfrm>
                    <a:off x="4169203" y="4393846"/>
                    <a:ext cx="37414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667037C6-32C5-FB44-8341-C58740F1B03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169203" y="4393846"/>
                    <a:ext cx="374140" cy="369332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5C33E1FE-1084-E241-B089-20F45A720CFB}"/>
                  </a:ext>
                </a:extLst>
              </p:cNvPr>
              <p:cNvSpPr txBox="1"/>
              <p:nvPr/>
            </p:nvSpPr>
            <p:spPr>
              <a:xfrm>
                <a:off x="4509390" y="4225683"/>
                <a:ext cx="1533439" cy="276999"/>
              </a:xfrm>
              <a:prstGeom prst="rect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Steering angle offset</a:t>
                </a:r>
              </a:p>
            </p:txBody>
          </p: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E5EE856-A4B3-744C-9F51-0555E1CF12C6}"/>
                </a:ext>
              </a:extLst>
            </p:cNvPr>
            <p:cNvSpPr/>
            <p:nvPr/>
          </p:nvSpPr>
          <p:spPr>
            <a:xfrm>
              <a:off x="3501205" y="3889745"/>
              <a:ext cx="128693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FD7A779-D806-6F47-8A9C-57EAB9970431}"/>
                </a:ext>
              </a:extLst>
            </p:cNvPr>
            <p:cNvSpPr/>
            <p:nvPr/>
          </p:nvSpPr>
          <p:spPr>
            <a:xfrm>
              <a:off x="3148141" y="4200150"/>
              <a:ext cx="56508" cy="7151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375D66E-6E55-C24E-AC90-E6ADFA4A5CF5}"/>
                </a:ext>
              </a:extLst>
            </p:cNvPr>
            <p:cNvSpPr/>
            <p:nvPr/>
          </p:nvSpPr>
          <p:spPr>
            <a:xfrm>
              <a:off x="2700931" y="4447477"/>
              <a:ext cx="56508" cy="7151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9809280-0780-904B-BCFB-548A695AF3F2}"/>
                </a:ext>
              </a:extLst>
            </p:cNvPr>
            <p:cNvSpPr/>
            <p:nvPr/>
          </p:nvSpPr>
          <p:spPr>
            <a:xfrm>
              <a:off x="2259263" y="4807465"/>
              <a:ext cx="56508" cy="7151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21BAB1F-A18C-3743-A95D-74297A035E1D}"/>
                </a:ext>
              </a:extLst>
            </p:cNvPr>
            <p:cNvSpPr/>
            <p:nvPr/>
          </p:nvSpPr>
          <p:spPr>
            <a:xfrm>
              <a:off x="1974717" y="5196251"/>
              <a:ext cx="56508" cy="7151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51F722A-B50B-0E42-BF8A-C339CB04411B}"/>
                </a:ext>
              </a:extLst>
            </p:cNvPr>
            <p:cNvSpPr/>
            <p:nvPr/>
          </p:nvSpPr>
          <p:spPr>
            <a:xfrm>
              <a:off x="1663354" y="5605384"/>
              <a:ext cx="56508" cy="7151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9A43DAAD-1887-0440-9C30-21CB7D344865}"/>
                </a:ext>
              </a:extLst>
            </p:cNvPr>
            <p:cNvSpPr/>
            <p:nvPr/>
          </p:nvSpPr>
          <p:spPr>
            <a:xfrm>
              <a:off x="4062516" y="3531657"/>
              <a:ext cx="56508" cy="7151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D3DCEFC-D64B-8E4E-BD68-8106BC7C75EE}"/>
                </a:ext>
              </a:extLst>
            </p:cNvPr>
            <p:cNvSpPr/>
            <p:nvPr/>
          </p:nvSpPr>
          <p:spPr>
            <a:xfrm>
              <a:off x="4554210" y="3437398"/>
              <a:ext cx="56508" cy="7151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D66772F-98CB-4334-B450-43B3C3138235}"/>
              </a:ext>
            </a:extLst>
          </p:cNvPr>
          <p:cNvSpPr txBox="1">
            <a:spLocks/>
          </p:cNvSpPr>
          <p:nvPr/>
        </p:nvSpPr>
        <p:spPr>
          <a:xfrm>
            <a:off x="1582025" y="1560860"/>
            <a:ext cx="9366629" cy="1287746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Path Following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Use pure pursuit algorithm to generate the actuation commands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49261B-83A5-4324-AF90-AFDAB143DFCD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FB9BE5E-8B1C-42A3-B65D-82694C7599EA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Actuation Model</a:t>
            </a:r>
          </a:p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041BA03-D835-834A-8524-50C15C584B77}"/>
                  </a:ext>
                </a:extLst>
              </p:cNvPr>
              <p:cNvSpPr txBox="1"/>
              <p:nvPr/>
            </p:nvSpPr>
            <p:spPr>
              <a:xfrm>
                <a:off x="5326007" y="3118859"/>
                <a:ext cx="1870769" cy="101566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000" b="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000" dirty="0"/>
              </a:p>
              <a:p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041BA03-D835-834A-8524-50C15C584B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6007" y="3118859"/>
                <a:ext cx="1870769" cy="1015663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ACC52708-D34B-814D-BC17-591673E99B93}"/>
                  </a:ext>
                </a:extLst>
              </p:cNvPr>
              <p:cNvSpPr txBox="1"/>
              <p:nvPr/>
            </p:nvSpPr>
            <p:spPr>
              <a:xfrm>
                <a:off x="5336157" y="4271666"/>
                <a:ext cx="3082697" cy="179805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000" dirty="0"/>
                  <a:t>Curvature calculation</a:t>
                </a:r>
                <a:endParaRPr lang="en-US" sz="20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0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𝜅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ACC52708-D34B-814D-BC17-591673E99B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6157" y="4271666"/>
                <a:ext cx="3082697" cy="1798056"/>
              </a:xfrm>
              <a:prstGeom prst="rect">
                <a:avLst/>
              </a:prstGeom>
              <a:blipFill>
                <a:blip r:embed="rId13"/>
                <a:stretch>
                  <a:fillRect l="-2049" b="-699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31AE1A93-5062-FA4F-ABD5-6E6200340D25}"/>
                  </a:ext>
                </a:extLst>
              </p:cNvPr>
              <p:cNvSpPr txBox="1"/>
              <p:nvPr/>
            </p:nvSpPr>
            <p:spPr>
              <a:xfrm>
                <a:off x="8589533" y="3525562"/>
                <a:ext cx="2947581" cy="175189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000" dirty="0"/>
                  <a:t>Steering angle</a:t>
                </a:r>
                <a:endParaRPr lang="en-US" sz="20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𝑡𝑎𝑛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𝜅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b="0" dirty="0"/>
              </a:p>
              <a:p>
                <a:r>
                  <a:rPr lang="en-US" sz="2000" dirty="0"/>
                  <a:t>Where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sz="2000" dirty="0"/>
                  <a:t> is the wheelbase</a:t>
                </a:r>
                <a:endParaRPr lang="en-US" sz="20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num>
                        <m:den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31AE1A93-5062-FA4F-ABD5-6E6200340D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9533" y="3525562"/>
                <a:ext cx="2947581" cy="1751890"/>
              </a:xfrm>
              <a:prstGeom prst="rect">
                <a:avLst/>
              </a:prstGeom>
              <a:blipFill>
                <a:blip r:embed="rId14"/>
                <a:stretch>
                  <a:fillRect l="-1709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82779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D66772F-98CB-4334-B450-43B3C3138235}"/>
              </a:ext>
            </a:extLst>
          </p:cNvPr>
          <p:cNvSpPr txBox="1">
            <a:spLocks/>
          </p:cNvSpPr>
          <p:nvPr/>
        </p:nvSpPr>
        <p:spPr>
          <a:xfrm>
            <a:off x="1792288" y="1632652"/>
            <a:ext cx="9366629" cy="4044248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Vehicle Control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PID controller applied to actuate the steering and throttle.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Ensure a minimum distance between vehicle and obstacles</a:t>
            </a:r>
            <a:r>
              <a:rPr lang="en-US" sz="2300" b="0" cap="none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49261B-83A5-4324-AF90-AFDAB143DFCD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FB9BE5E-8B1C-42A3-B65D-82694C7599EA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Actuation Model</a:t>
            </a:r>
          </a:p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 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A01F688A-79DE-024E-B64C-44ACF17B4F47}"/>
              </a:ext>
            </a:extLst>
          </p:cNvPr>
          <p:cNvGrpSpPr/>
          <p:nvPr/>
        </p:nvGrpSpPr>
        <p:grpSpPr>
          <a:xfrm>
            <a:off x="2169229" y="3763816"/>
            <a:ext cx="7827388" cy="1080033"/>
            <a:chOff x="2742864" y="3788529"/>
            <a:chExt cx="7334689" cy="910826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9B76F91B-8642-3E49-9974-48406125F62A}"/>
                </a:ext>
              </a:extLst>
            </p:cNvPr>
            <p:cNvCxnSpPr>
              <a:cxnSpLocks/>
            </p:cNvCxnSpPr>
            <p:nvPr/>
          </p:nvCxnSpPr>
          <p:spPr>
            <a:xfrm>
              <a:off x="2916410" y="4248408"/>
              <a:ext cx="93890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Summing Junction 3">
              <a:extLst>
                <a:ext uri="{FF2B5EF4-FFF2-40B4-BE49-F238E27FC236}">
                  <a16:creationId xmlns:a16="http://schemas.microsoft.com/office/drawing/2014/main" id="{6BA031BC-9B4E-824A-AEE7-4045B13B7EF4}"/>
                </a:ext>
              </a:extLst>
            </p:cNvPr>
            <p:cNvSpPr/>
            <p:nvPr/>
          </p:nvSpPr>
          <p:spPr>
            <a:xfrm>
              <a:off x="3858363" y="4065528"/>
              <a:ext cx="365760" cy="365760"/>
            </a:xfrm>
            <a:prstGeom prst="flowChartSummingJunction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FD7A62D-EC55-D74C-A113-EEE0AFEC7885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 flipV="1">
              <a:off x="4224123" y="4248408"/>
              <a:ext cx="438784" cy="60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7C241A6C-0EDE-724C-8B1F-0E0E7EEC2D17}"/>
                </a:ext>
              </a:extLst>
            </p:cNvPr>
            <p:cNvSpPr/>
            <p:nvPr/>
          </p:nvSpPr>
          <p:spPr>
            <a:xfrm>
              <a:off x="4662907" y="3991079"/>
              <a:ext cx="1004236" cy="514657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D5FEF3A-F976-C54C-A9A0-0E45574398D7}"/>
                </a:ext>
              </a:extLst>
            </p:cNvPr>
            <p:cNvSpPr txBox="1"/>
            <p:nvPr/>
          </p:nvSpPr>
          <p:spPr>
            <a:xfrm>
              <a:off x="4724447" y="4002503"/>
              <a:ext cx="11495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PID controller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953C184-6C1D-BB40-A08A-A71EF16558D8}"/>
                </a:ext>
              </a:extLst>
            </p:cNvPr>
            <p:cNvCxnSpPr>
              <a:cxnSpLocks/>
            </p:cNvCxnSpPr>
            <p:nvPr/>
          </p:nvCxnSpPr>
          <p:spPr>
            <a:xfrm>
              <a:off x="5667143" y="4263485"/>
              <a:ext cx="92642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7D26FFEB-4EEC-2148-BE78-AE55968E8FED}"/>
                </a:ext>
              </a:extLst>
            </p:cNvPr>
            <p:cNvCxnSpPr>
              <a:cxnSpLocks/>
            </p:cNvCxnSpPr>
            <p:nvPr/>
          </p:nvCxnSpPr>
          <p:spPr>
            <a:xfrm>
              <a:off x="6604825" y="4505736"/>
              <a:ext cx="67329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C2561CC8-B5BF-C848-A2C1-3C81E4AD8AB2}"/>
                </a:ext>
              </a:extLst>
            </p:cNvPr>
            <p:cNvCxnSpPr>
              <a:cxnSpLocks/>
            </p:cNvCxnSpPr>
            <p:nvPr/>
          </p:nvCxnSpPr>
          <p:spPr>
            <a:xfrm>
              <a:off x="6604825" y="4006858"/>
              <a:ext cx="67329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E4871EF-1022-1244-ABD3-F91CD9EF4FDC}"/>
                </a:ext>
              </a:extLst>
            </p:cNvPr>
            <p:cNvCxnSpPr>
              <a:cxnSpLocks/>
            </p:cNvCxnSpPr>
            <p:nvPr/>
          </p:nvCxnSpPr>
          <p:spPr>
            <a:xfrm>
              <a:off x="6604825" y="4006858"/>
              <a:ext cx="0" cy="498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AE99943-DAC9-4F4F-BA9C-EFA686391F97}"/>
                </a:ext>
              </a:extLst>
            </p:cNvPr>
            <p:cNvSpPr txBox="1"/>
            <p:nvPr/>
          </p:nvSpPr>
          <p:spPr>
            <a:xfrm>
              <a:off x="6547294" y="3788529"/>
              <a:ext cx="730822" cy="2353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Throttle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ACFE4CB-448A-984D-9CD4-16F78C38FDA6}"/>
                </a:ext>
              </a:extLst>
            </p:cNvPr>
            <p:cNvSpPr txBox="1"/>
            <p:nvPr/>
          </p:nvSpPr>
          <p:spPr>
            <a:xfrm>
              <a:off x="6547294" y="4284176"/>
              <a:ext cx="759587" cy="259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Steering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02C34C7C-3017-764C-9F7D-B7FE6C07D3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298" r="776"/>
            <a:stretch/>
          </p:blipFill>
          <p:spPr>
            <a:xfrm>
              <a:off x="7317020" y="3845069"/>
              <a:ext cx="1307611" cy="806674"/>
            </a:xfrm>
            <a:prstGeom prst="rect">
              <a:avLst/>
            </a:prstGeom>
          </p:spPr>
        </p:pic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096DF9B6-7E1A-2041-8557-866A6008120B}"/>
                </a:ext>
              </a:extLst>
            </p:cNvPr>
            <p:cNvCxnSpPr>
              <a:cxnSpLocks/>
            </p:cNvCxnSpPr>
            <p:nvPr/>
          </p:nvCxnSpPr>
          <p:spPr>
            <a:xfrm>
              <a:off x="8624631" y="4240106"/>
              <a:ext cx="119635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F36CBE9-0E35-4641-A199-242472D8251E}"/>
                </a:ext>
              </a:extLst>
            </p:cNvPr>
            <p:cNvSpPr txBox="1"/>
            <p:nvPr/>
          </p:nvSpPr>
          <p:spPr>
            <a:xfrm>
              <a:off x="8621582" y="3991079"/>
              <a:ext cx="1455971" cy="2353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Speed &amp; Angle</a:t>
              </a:r>
            </a:p>
          </p:txBody>
        </p:sp>
        <p:cxnSp>
          <p:nvCxnSpPr>
            <p:cNvPr id="59" name="Elbow Connector 58">
              <a:extLst>
                <a:ext uri="{FF2B5EF4-FFF2-40B4-BE49-F238E27FC236}">
                  <a16:creationId xmlns:a16="http://schemas.microsoft.com/office/drawing/2014/main" id="{195169AF-4ECE-CB42-8E89-18E5EC9581B6}"/>
                </a:ext>
              </a:extLst>
            </p:cNvPr>
            <p:cNvCxnSpPr>
              <a:cxnSpLocks/>
              <a:endCxn id="4" idx="4"/>
            </p:cNvCxnSpPr>
            <p:nvPr/>
          </p:nvCxnSpPr>
          <p:spPr>
            <a:xfrm rot="10800000" flipV="1">
              <a:off x="4041243" y="4240104"/>
              <a:ext cx="5233286" cy="191184"/>
            </a:xfrm>
            <a:prstGeom prst="bentConnector4">
              <a:avLst>
                <a:gd name="adj1" fmla="val 1887"/>
                <a:gd name="adj2" fmla="val 454798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438A55C0-D095-034B-BC11-A66F9E96E3C0}"/>
                </a:ext>
              </a:extLst>
            </p:cNvPr>
            <p:cNvSpPr txBox="1"/>
            <p:nvPr/>
          </p:nvSpPr>
          <p:spPr>
            <a:xfrm>
              <a:off x="4032274" y="4422356"/>
              <a:ext cx="730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-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6F3C9ED-BF96-BF48-9C12-965BAC74E01F}"/>
                </a:ext>
              </a:extLst>
            </p:cNvPr>
            <p:cNvSpPr txBox="1"/>
            <p:nvPr/>
          </p:nvSpPr>
          <p:spPr>
            <a:xfrm>
              <a:off x="3564742" y="4240104"/>
              <a:ext cx="730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+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E8CAA2C-A017-0A4C-9D5B-4EA15ED4B6F9}"/>
                </a:ext>
              </a:extLst>
            </p:cNvPr>
            <p:cNvSpPr txBox="1"/>
            <p:nvPr/>
          </p:nvSpPr>
          <p:spPr>
            <a:xfrm>
              <a:off x="2742864" y="4028439"/>
              <a:ext cx="1149557" cy="400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Desired speed &amp; angle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41910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7C407E-2C1C-B444-B366-1E4683C86EA4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21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6058A03-A05F-4041-89CA-0DEF57FEC910}"/>
              </a:ext>
            </a:extLst>
          </p:cNvPr>
          <p:cNvSpPr txBox="1">
            <a:spLocks/>
          </p:cNvSpPr>
          <p:nvPr/>
        </p:nvSpPr>
        <p:spPr>
          <a:xfrm>
            <a:off x="1612800" y="488336"/>
            <a:ext cx="9093600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 algn="ctr">
              <a:lnSpc>
                <a:spcPct val="150000"/>
              </a:lnSpc>
              <a:buNone/>
            </a:pPr>
            <a:r>
              <a:rPr lang="en-US" sz="3600" b="0" cap="none" dirty="0">
                <a:solidFill>
                  <a:schemeClr val="tx1"/>
                </a:solidFill>
                <a:latin typeface="+mn-lt"/>
              </a:rPr>
              <a:t>Outline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</a:rPr>
              <a:t>Architectures of Self-driving cars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Problem Statement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 System Models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Sensing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Computing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Actuation Model</a:t>
            </a:r>
          </a:p>
          <a:p>
            <a:pPr marL="1143000" lvl="2">
              <a:lnSpc>
                <a:spcPct val="150000"/>
              </a:lnSpc>
            </a:pPr>
            <a:r>
              <a:rPr lang="en-US" sz="2400" cap="none" dirty="0">
                <a:solidFill>
                  <a:schemeClr val="tx1"/>
                </a:solidFill>
                <a:latin typeface="+mn-lt"/>
              </a:rPr>
              <a:t>Evaluation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b="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610889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CE3D66C-A243-44BD-A526-13AC8C06A1A5}"/>
              </a:ext>
            </a:extLst>
          </p:cNvPr>
          <p:cNvSpPr txBox="1">
            <a:spLocks noGrp="1"/>
          </p:cNvSpPr>
          <p:nvPr>
            <p:ph type="body" sz="quarter" idx="12"/>
          </p:nvPr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>
                <a:solidFill>
                  <a:schemeClr val="tx1"/>
                </a:solidFill>
              </a:rPr>
              <a:t>Experimental Setup</a:t>
            </a:r>
          </a:p>
          <a:p>
            <a:endParaRPr lang="en-US" u="none" cap="none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4EA363-3244-B746-B38E-6245B1240127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ADE2E7-5521-2B47-A96F-1B261DBEAB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94"/>
          <a:stretch/>
        </p:blipFill>
        <p:spPr>
          <a:xfrm>
            <a:off x="1514164" y="2559241"/>
            <a:ext cx="9151606" cy="1739517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795A3E2-FB38-DA49-A0D6-70FC4D2C9B0A}"/>
              </a:ext>
            </a:extLst>
          </p:cNvPr>
          <p:cNvSpPr txBox="1">
            <a:spLocks/>
          </p:cNvSpPr>
          <p:nvPr/>
        </p:nvSpPr>
        <p:spPr>
          <a:xfrm>
            <a:off x="785612" y="1726498"/>
            <a:ext cx="9677902" cy="3950402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Devices Configurations</a:t>
            </a:r>
          </a:p>
          <a:p>
            <a:pPr marL="685800" lvl="1">
              <a:lnSpc>
                <a:spcPct val="150000"/>
              </a:lnSpc>
            </a:pPr>
            <a:endParaRPr lang="en-US" sz="2600" b="0" cap="none" dirty="0">
              <a:solidFill>
                <a:schemeClr val="tx1"/>
              </a:solidFill>
              <a:latin typeface="+mn-lt"/>
            </a:endParaRPr>
          </a:p>
          <a:p>
            <a:pPr marL="685800" lvl="1">
              <a:lnSpc>
                <a:spcPct val="150000"/>
              </a:lnSpc>
            </a:pPr>
            <a:endParaRPr lang="en-US" sz="2600" b="0" cap="none" dirty="0">
              <a:solidFill>
                <a:schemeClr val="tx1"/>
              </a:solidFill>
              <a:latin typeface="+mn-lt"/>
            </a:endParaRPr>
          </a:p>
          <a:p>
            <a:pPr marL="342900" lvl="1" indent="0">
              <a:lnSpc>
                <a:spcPct val="150000"/>
              </a:lnSpc>
              <a:buNone/>
            </a:pPr>
            <a:endParaRPr lang="en-US" sz="2600" b="0" cap="none" dirty="0">
              <a:solidFill>
                <a:schemeClr val="tx1"/>
              </a:solidFill>
              <a:latin typeface="+mn-lt"/>
            </a:endParaRPr>
          </a:p>
          <a:p>
            <a:pPr marL="685800" lvl="1">
              <a:lnSpc>
                <a:spcPct val="150000"/>
              </a:lnSpc>
            </a:pPr>
            <a:r>
              <a:rPr lang="en-US" sz="2600" b="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 v1.5.1</a:t>
            </a:r>
          </a:p>
        </p:txBody>
      </p:sp>
    </p:spTree>
    <p:extLst>
      <p:ext uri="{BB962C8B-B14F-4D97-AF65-F5344CB8AC3E}">
        <p14:creationId xmlns:p14="http://schemas.microsoft.com/office/powerpoint/2010/main" val="115229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4676569-2C38-E848-820F-014A7E5A28C6}"/>
              </a:ext>
            </a:extLst>
          </p:cNvPr>
          <p:cNvSpPr txBox="1">
            <a:spLocks noGrp="1"/>
          </p:cNvSpPr>
          <p:nvPr>
            <p:ph type="body" sz="quarter" idx="12"/>
          </p:nvPr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>
                <a:solidFill>
                  <a:schemeClr val="tx1"/>
                </a:solidFill>
              </a:rPr>
              <a:t>Measurements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E4917D-B42B-8E43-BCAE-599EF28CD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6812" y="1449873"/>
            <a:ext cx="6988221" cy="4215201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01D569D-D666-174D-A314-84E90E1E4CEB}"/>
              </a:ext>
            </a:extLst>
          </p:cNvPr>
          <p:cNvSpPr txBox="1">
            <a:spLocks/>
          </p:cNvSpPr>
          <p:nvPr/>
        </p:nvSpPr>
        <p:spPr>
          <a:xfrm>
            <a:off x="1076772" y="1785654"/>
            <a:ext cx="4420139" cy="1287746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Tested Packages: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Clustering 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Image detector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Point localizer</a:t>
            </a:r>
          </a:p>
          <a:p>
            <a:pPr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End to end time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8DCC1A-85F0-D443-8C3E-C597BFB270B6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033946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DD8BF38-5EC9-41DE-AA51-3C6BEAA111C8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>
                <a:solidFill>
                  <a:schemeClr val="tx1"/>
                </a:solidFill>
              </a:rPr>
              <a:t>Evaluation of Point Localizer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993C2-7CF3-E44B-819F-E868020E9B03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24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FA503BE-EA7E-F144-85B2-575EA3898AE9}"/>
              </a:ext>
            </a:extLst>
          </p:cNvPr>
          <p:cNvGrpSpPr/>
          <p:nvPr/>
        </p:nvGrpSpPr>
        <p:grpSpPr>
          <a:xfrm>
            <a:off x="829155" y="1327148"/>
            <a:ext cx="10533690" cy="3309128"/>
            <a:chOff x="1097815" y="1932301"/>
            <a:chExt cx="10219647" cy="28586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E0694B6-4884-124F-80DC-13D4A1FDD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7815" y="1982207"/>
              <a:ext cx="3426535" cy="2786667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5CD969A-AE50-9047-A982-1A87A46C3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14811" y="1982207"/>
              <a:ext cx="3351979" cy="280879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92BE0A1-F034-CD40-B23D-3E676E635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98954" y="1932301"/>
              <a:ext cx="3218508" cy="2836573"/>
            </a:xfrm>
            <a:prstGeom prst="rect">
              <a:avLst/>
            </a:prstGeom>
          </p:spPr>
        </p:pic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5C09033-C847-D54F-AD51-D014C3206714}"/>
              </a:ext>
            </a:extLst>
          </p:cNvPr>
          <p:cNvSpPr txBox="1">
            <a:spLocks/>
          </p:cNvSpPr>
          <p:nvPr/>
        </p:nvSpPr>
        <p:spPr>
          <a:xfrm>
            <a:off x="1601477" y="4607707"/>
            <a:ext cx="10017436" cy="1287746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Points localizer calculates the position and orientation of the vehicle.</a:t>
            </a:r>
          </a:p>
          <a:p>
            <a:pPr>
              <a:lnSpc>
                <a:spcPct val="10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Larger leaf sizes reduce the execution time. </a:t>
            </a:r>
          </a:p>
          <a:p>
            <a:pPr>
              <a:lnSpc>
                <a:spcPct val="10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Shorter data ranges reduce the execution time.</a:t>
            </a:r>
          </a:p>
        </p:txBody>
      </p:sp>
    </p:spTree>
    <p:extLst>
      <p:ext uri="{BB962C8B-B14F-4D97-AF65-F5344CB8AC3E}">
        <p14:creationId xmlns:p14="http://schemas.microsoft.com/office/powerpoint/2010/main" val="4040239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EA3AC2E-57E4-1D4F-898D-0D0B07A515F5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25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ECD1F0DD-22CD-A246-95FB-01179C146072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>
                <a:solidFill>
                  <a:schemeClr val="tx1"/>
                </a:solidFill>
              </a:rPr>
              <a:t>Evaluation of Clustering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746565-3FBE-2E41-BB85-749664EE2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7789" y="1573213"/>
            <a:ext cx="5328810" cy="4044249"/>
          </a:xfrm>
          <a:prstGeom prst="rect">
            <a:avLst/>
          </a:prstGeom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CACFE36-D6AA-4747-9FCE-40188B25A73D}"/>
              </a:ext>
            </a:extLst>
          </p:cNvPr>
          <p:cNvSpPr txBox="1">
            <a:spLocks/>
          </p:cNvSpPr>
          <p:nvPr/>
        </p:nvSpPr>
        <p:spPr>
          <a:xfrm>
            <a:off x="785612" y="1726497"/>
            <a:ext cx="5836252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Clustering package segments each object using point cloud data.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Execution time decreased as the leaf size increased.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For DRIVE PX2, presence of GPU helps  decrease execution time. </a:t>
            </a:r>
          </a:p>
          <a:p>
            <a:pPr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Not the case for laptop.</a:t>
            </a:r>
          </a:p>
          <a:p>
            <a:pPr marL="685800" lvl="1">
              <a:lnSpc>
                <a:spcPct val="150000"/>
              </a:lnSpc>
            </a:pPr>
            <a:endParaRPr lang="en-US" sz="2000" b="0" cap="none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964230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359C60-CB86-3B47-9BCC-A636F699F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317" y="1433708"/>
            <a:ext cx="5537700" cy="41878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7D912C-2756-4D33-BBEF-0BCBFC398A34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26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76B9428-25B6-AA47-9B05-4922BC852850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>
                <a:solidFill>
                  <a:schemeClr val="tx1"/>
                </a:solidFill>
              </a:rPr>
              <a:t>Evaluation of Image Detector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CFC87DE-5AA9-AE46-AFEF-70CCE7AFCD98}"/>
              </a:ext>
            </a:extLst>
          </p:cNvPr>
          <p:cNvSpPr txBox="1">
            <a:spLocks/>
          </p:cNvSpPr>
          <p:nvPr/>
        </p:nvSpPr>
        <p:spPr>
          <a:xfrm>
            <a:off x="596079" y="1645291"/>
            <a:ext cx="5898850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Image detector uses 2D image features to recognize the objects.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GPU is truly useful to image detection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Performance difference due to different core number on two platforms.</a:t>
            </a:r>
          </a:p>
          <a:p>
            <a:pPr marL="685800" lvl="1">
              <a:lnSpc>
                <a:spcPct val="150000"/>
              </a:lnSpc>
            </a:pPr>
            <a:endParaRPr lang="en-US" sz="2000" b="0" cap="none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915799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D7D912C-2756-4D33-BBEF-0BCBFC398A34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27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E89FCCE-D9BC-4B0E-8F1D-FA957545450C}"/>
              </a:ext>
            </a:extLst>
          </p:cNvPr>
          <p:cNvSpPr txBox="1">
            <a:spLocks/>
          </p:cNvSpPr>
          <p:nvPr/>
        </p:nvSpPr>
        <p:spPr>
          <a:xfrm>
            <a:off x="1792288" y="1406876"/>
            <a:ext cx="6507811" cy="4044248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0" cap="none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76B9428-25B6-AA47-9B05-4922BC852850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>
                <a:solidFill>
                  <a:schemeClr val="tx1"/>
                </a:solidFill>
              </a:rPr>
              <a:t>End-to-end Workflow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FEA7EB-0287-7B47-8CDB-CE7F3163A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772" y="2480135"/>
            <a:ext cx="5545156" cy="3174124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9168225B-10A9-7D44-9A9B-692ABAA3262F}"/>
              </a:ext>
            </a:extLst>
          </p:cNvPr>
          <p:cNvSpPr txBox="1">
            <a:spLocks/>
          </p:cNvSpPr>
          <p:nvPr/>
        </p:nvSpPr>
        <p:spPr>
          <a:xfrm>
            <a:off x="596079" y="1645291"/>
            <a:ext cx="7472156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Configuration of these end-to-end nodes</a:t>
            </a:r>
          </a:p>
          <a:p>
            <a:pPr marL="685800" lvl="1">
              <a:lnSpc>
                <a:spcPct val="150000"/>
              </a:lnSpc>
            </a:pPr>
            <a:endParaRPr lang="en-US" sz="2600" b="0" cap="none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5130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B1E7D17-09CC-49EB-AC70-714041721299}"/>
              </a:ext>
            </a:extLst>
          </p:cNvPr>
          <p:cNvSpPr txBox="1">
            <a:spLocks/>
          </p:cNvSpPr>
          <p:nvPr/>
        </p:nvSpPr>
        <p:spPr>
          <a:xfrm>
            <a:off x="1612800" y="488336"/>
            <a:ext cx="9093600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 algn="ctr">
              <a:lnSpc>
                <a:spcPct val="150000"/>
              </a:lnSpc>
              <a:buNone/>
            </a:pPr>
            <a:r>
              <a:rPr lang="en-US" sz="3600" b="0" cap="none" dirty="0">
                <a:solidFill>
                  <a:schemeClr val="tx1"/>
                </a:solidFill>
                <a:latin typeface="+mn-lt"/>
              </a:rPr>
              <a:t>Outline</a:t>
            </a:r>
          </a:p>
          <a:p>
            <a:pPr marL="1143000" lvl="2">
              <a:lnSpc>
                <a:spcPct val="150000"/>
              </a:lnSpc>
            </a:pPr>
            <a:r>
              <a:rPr lang="en-US" sz="2400" cap="none" dirty="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</a:rPr>
              <a:t>Architectures of Self-driving cars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Problem Statement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 System Models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Sensing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Computing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Actuation Model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Evaluation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b="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2C30B0-1085-5244-9705-3822E81871A6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70018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D5B506D-DACE-8241-B22E-95381AEBDB06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>
                <a:solidFill>
                  <a:schemeClr val="tx1"/>
                </a:solidFill>
              </a:rPr>
              <a:t>End-to-end Time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3842FD-94F0-0D46-BB7D-DDD56CF27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106" y="1916098"/>
            <a:ext cx="4647415" cy="35219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D8B2218-5DA2-9445-B5BA-B035D18F10A4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28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6C0BBDB-A8E1-884C-BB00-D4A2C82EF42C}"/>
              </a:ext>
            </a:extLst>
          </p:cNvPr>
          <p:cNvSpPr txBox="1">
            <a:spLocks/>
          </p:cNvSpPr>
          <p:nvPr/>
        </p:nvSpPr>
        <p:spPr>
          <a:xfrm>
            <a:off x="936426" y="1741288"/>
            <a:ext cx="5984328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The worst execution time of DRIVE PX2 is three times as much as that on laptop.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DRIVE PX2 platform provides the acceptable level of performance for </a:t>
            </a:r>
            <a:r>
              <a:rPr lang="en-US" sz="2600" b="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 installed to real autonomous vehicles.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E6C5BFB-3B56-4F96-8978-DD0D3E98F757}"/>
              </a:ext>
            </a:extLst>
          </p:cNvPr>
          <p:cNvCxnSpPr>
            <a:cxnSpLocks/>
          </p:cNvCxnSpPr>
          <p:nvPr/>
        </p:nvCxnSpPr>
        <p:spPr>
          <a:xfrm>
            <a:off x="7456258" y="4302300"/>
            <a:ext cx="4022263" cy="0"/>
          </a:xfrm>
          <a:prstGeom prst="line">
            <a:avLst/>
          </a:prstGeom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9946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7C407E-2C1C-B444-B366-1E4683C86EA4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29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6058A03-A05F-4041-89CA-0DEF57FEC910}"/>
              </a:ext>
            </a:extLst>
          </p:cNvPr>
          <p:cNvSpPr txBox="1">
            <a:spLocks/>
          </p:cNvSpPr>
          <p:nvPr/>
        </p:nvSpPr>
        <p:spPr>
          <a:xfrm>
            <a:off x="1612800" y="488336"/>
            <a:ext cx="9093600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 algn="ctr">
              <a:lnSpc>
                <a:spcPct val="150000"/>
              </a:lnSpc>
              <a:buNone/>
            </a:pPr>
            <a:r>
              <a:rPr lang="en-US" sz="3600" b="0" cap="none" dirty="0">
                <a:solidFill>
                  <a:schemeClr val="tx1"/>
                </a:solidFill>
                <a:latin typeface="+mn-lt"/>
              </a:rPr>
              <a:t>Outline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</a:rPr>
              <a:t>Architectures of Self-driving cars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Problem Statement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 System Models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Sensing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Computing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Actuation Model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Evaluation</a:t>
            </a:r>
          </a:p>
          <a:p>
            <a:pPr marL="1143000" lvl="2">
              <a:lnSpc>
                <a:spcPct val="150000"/>
              </a:lnSpc>
            </a:pPr>
            <a:r>
              <a:rPr lang="en-US" sz="2400" cap="none" dirty="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b="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316508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7C0B55B-FBB2-443D-9D3C-F792FDFB41C0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4780E60-A1B7-4A80-85DC-6AFCD9780693}"/>
              </a:ext>
            </a:extLst>
          </p:cNvPr>
          <p:cNvSpPr txBox="1">
            <a:spLocks/>
          </p:cNvSpPr>
          <p:nvPr/>
        </p:nvSpPr>
        <p:spPr>
          <a:xfrm>
            <a:off x="995082" y="1406876"/>
            <a:ext cx="10623831" cy="4044248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Strengths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Democratize the research of autonomous vehicles.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Provide a detailed explanation of the workflow of self-driving vehicles.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Out-of-box and easy to integrate. </a:t>
            </a:r>
          </a:p>
          <a:p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Weaknesses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Does not clarify the process of building </a:t>
            </a:r>
            <a:r>
              <a:rPr lang="en-US" sz="2200" b="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 on DRIVE PX2.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Evaluation is not enough without evaluating the accuracy of each tested package.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DRIVE PX2 is not suitable for SAE level 4 or 5 vehicle autonomy. </a:t>
            </a:r>
          </a:p>
          <a:p>
            <a:pPr marL="457200" lvl="1" indent="0">
              <a:buNone/>
            </a:pPr>
            <a:r>
              <a:rPr lang="en-US" sz="2000" b="0" cap="none" dirty="0">
                <a:solidFill>
                  <a:schemeClr val="tx1"/>
                </a:solidFill>
              </a:rPr>
              <a:t>	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CFD27D-C0DF-4CD4-A8E7-7CC6BAB5001C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1748795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4DD8AF-3798-404A-9836-2DA91B9BD787}"/>
              </a:ext>
            </a:extLst>
          </p:cNvPr>
          <p:cNvSpPr/>
          <p:nvPr/>
        </p:nvSpPr>
        <p:spPr>
          <a:xfrm>
            <a:off x="4448178" y="2967335"/>
            <a:ext cx="32956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9216213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7C0B55B-FBB2-443D-9D3C-F792FDFB41C0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>
                <a:solidFill>
                  <a:schemeClr val="tx1"/>
                </a:solidFill>
              </a:rPr>
              <a:t>Demonstration Movie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CFD27D-C0DF-4CD4-A8E7-7CC6BAB5001C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28</a:t>
            </a:r>
          </a:p>
        </p:txBody>
      </p:sp>
      <p:pic>
        <p:nvPicPr>
          <p:cNvPr id="2" name="Online Media 1" descr="Autoware on Board: Enabling Autonomous Vehicles with Embedded Systems">
            <a:hlinkClick r:id="" action="ppaction://media"/>
            <a:extLst>
              <a:ext uri="{FF2B5EF4-FFF2-40B4-BE49-F238E27FC236}">
                <a16:creationId xmlns:a16="http://schemas.microsoft.com/office/drawing/2014/main" id="{5318C746-38C9-6D4D-BF53-D9FA2C3DC1F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792288" y="1613512"/>
            <a:ext cx="7497379" cy="421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799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30555FA-8F30-4CE6-9B89-ED950E7D546F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>
                <a:solidFill>
                  <a:schemeClr val="tx1"/>
                </a:solidFill>
              </a:rPr>
              <a:t>A* Algorithm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D60BDDA-14E6-4D9D-B444-68BF2203F3B9}"/>
              </a:ext>
            </a:extLst>
          </p:cNvPr>
          <p:cNvSpPr txBox="1">
            <a:spLocks/>
          </p:cNvSpPr>
          <p:nvPr/>
        </p:nvSpPr>
        <p:spPr>
          <a:xfrm>
            <a:off x="952499" y="1916099"/>
            <a:ext cx="10508911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lvl="1">
              <a:lnSpc>
                <a:spcPct val="150000"/>
              </a:lnSpc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Priority Queue ordering is based on:</a:t>
            </a:r>
          </a:p>
          <a:p>
            <a:pPr marL="1143000" lvl="2">
              <a:lnSpc>
                <a:spcPct val="150000"/>
              </a:lnSpc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g(n): the distance (cost) from start vertex to vertex n.</a:t>
            </a:r>
          </a:p>
          <a:p>
            <a:pPr marL="1143000" lvl="2">
              <a:lnSpc>
                <a:spcPct val="150000"/>
              </a:lnSpc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h(n): the </a:t>
            </a:r>
            <a:r>
              <a:rPr lang="en-US" sz="2200" b="0" cap="none" dirty="0">
                <a:solidFill>
                  <a:srgbClr val="00B050"/>
                </a:solidFill>
                <a:latin typeface="+mn-lt"/>
              </a:rPr>
              <a:t>heuristic estimated cost </a:t>
            </a: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from vertex n to goal vertex</a:t>
            </a:r>
          </a:p>
          <a:p>
            <a:pPr marL="800100" lvl="2" indent="0">
              <a:lnSpc>
                <a:spcPct val="150000"/>
              </a:lnSpc>
              <a:buNone/>
            </a:pPr>
            <a:r>
              <a:rPr lang="en-US" sz="2200" b="0" cap="none" dirty="0">
                <a:solidFill>
                  <a:schemeClr val="tx1"/>
                </a:solidFill>
              </a:rPr>
              <a:t>f(n) = g(n) + h(n)</a:t>
            </a:r>
            <a:endParaRPr lang="en-US" sz="2200" b="0" cap="none" dirty="0">
              <a:solidFill>
                <a:schemeClr val="tx1"/>
              </a:solidFill>
              <a:latin typeface="+mn-lt"/>
            </a:endParaRPr>
          </a:p>
          <a:p>
            <a:pPr marL="685800" lvl="1">
              <a:lnSpc>
                <a:spcPct val="150000"/>
              </a:lnSpc>
            </a:pPr>
            <a:r>
              <a:rPr lang="en-US" sz="2200" b="0" cap="none" dirty="0">
                <a:solidFill>
                  <a:schemeClr val="tx1"/>
                </a:solidFill>
                <a:latin typeface="+mn-lt"/>
                <a:hlinkClick r:id="rId2"/>
              </a:rPr>
              <a:t>Animation of A* algorithm</a:t>
            </a:r>
            <a:endParaRPr lang="en-US" sz="2200" b="0" cap="none" dirty="0">
              <a:solidFill>
                <a:schemeClr val="tx1"/>
              </a:solidFill>
              <a:latin typeface="+mn-lt"/>
            </a:endParaRPr>
          </a:p>
          <a:p>
            <a:pPr marL="685800" lvl="1">
              <a:lnSpc>
                <a:spcPct val="150000"/>
              </a:lnSpc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Hybrid A* algorithm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5E06B3-D75B-42F3-8FC3-4B26AC07B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7526" y="4069429"/>
            <a:ext cx="3780281" cy="194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1918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9E5D25-0B0E-D74B-9000-CA26467FE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85" y="1618853"/>
            <a:ext cx="6096000" cy="20354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FC6395-70F4-6A49-85C1-98467B8BBB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4963" y="2921574"/>
            <a:ext cx="3585494" cy="3073781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4AAF727-6677-D54E-829C-0A586D6EB481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6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none" cap="none" dirty="0">
                <a:solidFill>
                  <a:schemeClr val="tx1"/>
                </a:solidFill>
              </a:rPr>
              <a:t>Potential Field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00B72B-71D4-4D49-94CB-D1666EC7FF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7518" y="736600"/>
            <a:ext cx="3387310" cy="18557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326C79-F6D6-2648-91C3-C644527657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396" y="3699946"/>
            <a:ext cx="2816679" cy="6111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2BA455-8897-EE49-A6D2-0C7141CF58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5733" y="4288337"/>
            <a:ext cx="4196482" cy="12207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CB9939-614E-3942-B59E-2223E576D8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94257" y="3699946"/>
            <a:ext cx="2724656" cy="218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347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18D4DD-79F4-5840-B2F4-29A5CEC35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6428" y="901002"/>
            <a:ext cx="5479143" cy="477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900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2">
                <a:extLst>
                  <a:ext uri="{FF2B5EF4-FFF2-40B4-BE49-F238E27FC236}">
                    <a16:creationId xmlns:a16="http://schemas.microsoft.com/office/drawing/2014/main" id="{BCCB2D62-F44A-496F-AF2E-A06EDB1B2E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70918" y="1806884"/>
                <a:ext cx="10695258" cy="4476109"/>
              </a:xfrm>
              <a:prstGeom prst="rect">
                <a:avLst/>
              </a:prstGeom>
            </p:spPr>
            <p:txBody>
              <a:bodyPr/>
              <a:lstStyle>
                <a:lvl1pPr marL="457200" marR="0" indent="-457200" algn="l" defTabSz="914400" rtl="0" eaLnBrk="1" fontAlgn="auto" latinLnBrk="0" hangingPunct="1">
                  <a:lnSpc>
                    <a:spcPct val="14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charset="0"/>
                  <a:buChar char="•"/>
                  <a:tabLst/>
                  <a:defRPr sz="1400" b="1" i="0" kern="1200" cap="all" baseline="0">
                    <a:solidFill>
                      <a:schemeClr val="bg1"/>
                    </a:solidFill>
                    <a:latin typeface="ITC Franklin Gothic Std Heavy" charset="0"/>
                    <a:ea typeface="ITC Franklin Gothic Std Heavy" charset="0"/>
                    <a:cs typeface="ITC Franklin Gothic Std Heavy" charset="0"/>
                  </a:defRPr>
                </a:lvl1pPr>
                <a:lvl2pPr marL="800100" indent="-3429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2pPr>
                <a:lvl3pPr marL="1257300" indent="-3429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3pPr>
                <a:lvl4pPr marL="1657350" indent="-28575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4pPr>
                <a:lvl5pPr marL="2114550" indent="-28575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685800" lvl="1">
                  <a:lnSpc>
                    <a:spcPct val="150000"/>
                  </a:lnSpc>
                </a:pPr>
                <a:r>
                  <a:rPr lang="en-US" sz="2600" b="0" cap="none" dirty="0">
                    <a:solidFill>
                      <a:schemeClr val="tx1"/>
                    </a:solidFill>
                    <a:latin typeface="+mn-lt"/>
                  </a:rPr>
                  <a:t>94% of road accidents are caused by human errors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</m:e>
                      <m:sup>
                        <m:r>
                          <a:rPr lang="en-US" sz="2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[1]</m:t>
                        </m:r>
                      </m:sup>
                    </m:sSup>
                  </m:oMath>
                </a14:m>
                <a:endParaRPr lang="en-US" sz="2600" b="0" cap="none" dirty="0">
                  <a:solidFill>
                    <a:schemeClr val="tx1"/>
                  </a:solidFill>
                  <a:latin typeface="+mn-lt"/>
                </a:endParaRPr>
              </a:p>
              <a:p>
                <a:pPr marL="685800" lvl="1">
                  <a:lnSpc>
                    <a:spcPct val="150000"/>
                  </a:lnSpc>
                </a:pPr>
                <a:r>
                  <a:rPr lang="en-US" sz="2600" b="0" cap="none" dirty="0">
                    <a:solidFill>
                      <a:schemeClr val="tx1"/>
                    </a:solidFill>
                    <a:latin typeface="+mn-lt"/>
                  </a:rPr>
                  <a:t>Autonomous vehicles are now in pursuit.</a:t>
                </a:r>
              </a:p>
              <a:p>
                <a:pPr marL="685800" lvl="1">
                  <a:lnSpc>
                    <a:spcPct val="150000"/>
                  </a:lnSpc>
                </a:pPr>
                <a:r>
                  <a:rPr lang="en-US" sz="2600" b="0" cap="none" dirty="0">
                    <a:solidFill>
                      <a:schemeClr val="tx1"/>
                    </a:solidFill>
                    <a:latin typeface="+mn-lt"/>
                  </a:rPr>
                  <a:t>Software like </a:t>
                </a:r>
                <a:r>
                  <a:rPr lang="en-US" sz="2600" b="0" cap="none" dirty="0" err="1">
                    <a:solidFill>
                      <a:schemeClr val="tx1"/>
                    </a:solidFill>
                    <a:latin typeface="+mn-lt"/>
                  </a:rPr>
                  <a:t>Autoware</a:t>
                </a:r>
                <a:r>
                  <a:rPr lang="en-US" sz="2600" b="0" cap="none" dirty="0">
                    <a:solidFill>
                      <a:schemeClr val="tx1"/>
                    </a:solidFill>
                    <a:latin typeface="+mn-lt"/>
                  </a:rPr>
                  <a:t> will help increase</a:t>
                </a:r>
                <a:r>
                  <a:rPr lang="en-US" sz="2600" b="0" cap="none" dirty="0">
                    <a:solidFill>
                      <a:schemeClr val="tx1"/>
                    </a:solidFill>
                  </a:rPr>
                  <a:t> development speed of</a:t>
                </a:r>
                <a:r>
                  <a:rPr lang="en-US" sz="2600" b="0" cap="none" dirty="0">
                    <a:solidFill>
                      <a:schemeClr val="tx1"/>
                    </a:solidFill>
                    <a:latin typeface="+mn-lt"/>
                  </a:rPr>
                  <a:t> the </a:t>
                </a:r>
                <a:r>
                  <a:rPr lang="en-US" sz="2600" b="0" cap="none" dirty="0">
                    <a:solidFill>
                      <a:schemeClr val="tx1"/>
                    </a:solidFill>
                  </a:rPr>
                  <a:t>automated driving system</a:t>
                </a:r>
                <a:r>
                  <a:rPr lang="en-US" sz="2600" b="0" cap="none" dirty="0">
                    <a:solidFill>
                      <a:schemeClr val="tx1"/>
                    </a:solidFill>
                    <a:latin typeface="+mn-lt"/>
                  </a:rPr>
                  <a:t>.</a:t>
                </a:r>
              </a:p>
              <a:p>
                <a:pPr marL="685800" lvl="1">
                  <a:lnSpc>
                    <a:spcPct val="150000"/>
                  </a:lnSpc>
                </a:pPr>
                <a:endParaRPr lang="en-US" sz="2000" b="0" cap="none" dirty="0">
                  <a:solidFill>
                    <a:schemeClr val="tx1"/>
                  </a:solidFill>
                  <a:latin typeface="+mn-lt"/>
                </a:endParaRPr>
              </a:p>
            </p:txBody>
          </p:sp>
        </mc:Choice>
        <mc:Fallback xmlns="">
          <p:sp>
            <p:nvSpPr>
              <p:cNvPr id="5" name="Text Placeholder 2">
                <a:extLst>
                  <a:ext uri="{FF2B5EF4-FFF2-40B4-BE49-F238E27FC236}">
                    <a16:creationId xmlns:a16="http://schemas.microsoft.com/office/drawing/2014/main" id="{BCCB2D62-F44A-496F-AF2E-A06EDB1B2E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0918" y="1806884"/>
                <a:ext cx="10695258" cy="447610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CFCCE51-328A-4113-A715-AA2BE9EA8BEE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1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Autonomous Driving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F2B7A3-0FDA-5843-86B3-18A1B14EE6D4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621164-8378-DC4B-B746-5C60D5406E02}"/>
              </a:ext>
            </a:extLst>
          </p:cNvPr>
          <p:cNvSpPr/>
          <p:nvPr/>
        </p:nvSpPr>
        <p:spPr>
          <a:xfrm>
            <a:off x="1070919" y="6168072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[1] S. Singh, “Critical reasons for crashes investigated in the national motor vehicle crash causation survey,” Tech. Rep., 2015. </a:t>
            </a:r>
          </a:p>
        </p:txBody>
      </p:sp>
    </p:spTree>
    <p:extLst>
      <p:ext uri="{BB962C8B-B14F-4D97-AF65-F5344CB8AC3E}">
        <p14:creationId xmlns:p14="http://schemas.microsoft.com/office/powerpoint/2010/main" val="2829413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2">
                <a:extLst>
                  <a:ext uri="{FF2B5EF4-FFF2-40B4-BE49-F238E27FC236}">
                    <a16:creationId xmlns:a16="http://schemas.microsoft.com/office/drawing/2014/main" id="{BCCB2D62-F44A-496F-AF2E-A06EDB1B2E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70919" y="1806884"/>
                <a:ext cx="9618102" cy="4476109"/>
              </a:xfrm>
              <a:prstGeom prst="rect">
                <a:avLst/>
              </a:prstGeom>
            </p:spPr>
            <p:txBody>
              <a:bodyPr/>
              <a:lstStyle>
                <a:lvl1pPr marL="457200" marR="0" indent="-457200" algn="l" defTabSz="914400" rtl="0" eaLnBrk="1" fontAlgn="auto" latinLnBrk="0" hangingPunct="1">
                  <a:lnSpc>
                    <a:spcPct val="14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charset="0"/>
                  <a:buChar char="•"/>
                  <a:tabLst/>
                  <a:defRPr sz="1400" b="1" i="0" kern="1200" cap="all" baseline="0">
                    <a:solidFill>
                      <a:schemeClr val="bg1"/>
                    </a:solidFill>
                    <a:latin typeface="ITC Franklin Gothic Std Heavy" charset="0"/>
                    <a:ea typeface="ITC Franklin Gothic Std Heavy" charset="0"/>
                    <a:cs typeface="ITC Franklin Gothic Std Heavy" charset="0"/>
                  </a:defRPr>
                </a:lvl1pPr>
                <a:lvl2pPr marL="800100" indent="-3429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2pPr>
                <a:lvl3pPr marL="1257300" indent="-3429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3pPr>
                <a:lvl4pPr marL="1657350" indent="-28575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4pPr>
                <a:lvl5pPr marL="2114550" indent="-28575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685800" lvl="1">
                  <a:lnSpc>
                    <a:spcPct val="150000"/>
                  </a:lnSpc>
                </a:pPr>
                <a:r>
                  <a:rPr lang="en-US" sz="2600" b="0" cap="none" dirty="0">
                    <a:solidFill>
                      <a:schemeClr val="tx1"/>
                    </a:solidFill>
                    <a:latin typeface="+mn-lt"/>
                  </a:rPr>
                  <a:t>The first open-source autonomous-vehicles research and development platform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b="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</m:e>
                      <m:sup>
                        <m:r>
                          <a:rPr lang="en-US" sz="2600" b="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[2]</m:t>
                        </m:r>
                      </m:sup>
                    </m:sSup>
                  </m:oMath>
                </a14:m>
                <a:endParaRPr lang="en-US" sz="2600" b="0" cap="none" dirty="0">
                  <a:solidFill>
                    <a:schemeClr val="tx1"/>
                  </a:solidFill>
                  <a:latin typeface="+mn-lt"/>
                </a:endParaRPr>
              </a:p>
              <a:p>
                <a:pPr marL="685800" lvl="1">
                  <a:lnSpc>
                    <a:spcPct val="150000"/>
                  </a:lnSpc>
                </a:pPr>
                <a:r>
                  <a:rPr lang="en-US" sz="2600" b="0" cap="none" dirty="0">
                    <a:solidFill>
                      <a:schemeClr val="tx1"/>
                    </a:solidFill>
                    <a:latin typeface="+mn-lt"/>
                  </a:rPr>
                  <a:t>Has been applied to 100+ companies in more than 30+ vehicles today. </a:t>
                </a:r>
              </a:p>
            </p:txBody>
          </p:sp>
        </mc:Choice>
        <mc:Fallback xmlns="">
          <p:sp>
            <p:nvSpPr>
              <p:cNvPr id="5" name="Text Placeholder 2">
                <a:extLst>
                  <a:ext uri="{FF2B5EF4-FFF2-40B4-BE49-F238E27FC236}">
                    <a16:creationId xmlns:a16="http://schemas.microsoft.com/office/drawing/2014/main" id="{BCCB2D62-F44A-496F-AF2E-A06EDB1B2E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0919" y="1806884"/>
                <a:ext cx="9618102" cy="447610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CFCCE51-328A-4113-A715-AA2BE9EA8BEE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1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u="none" cap="none" dirty="0" err="1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Autoware.AI</a:t>
            </a:r>
            <a:endParaRPr lang="en-US" sz="3200" u="none" cap="none" dirty="0">
              <a:solidFill>
                <a:schemeClr val="tx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F2B7A3-0FDA-5843-86B3-18A1B14EE6D4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621164-8378-DC4B-B746-5C60D5406E02}"/>
              </a:ext>
            </a:extLst>
          </p:cNvPr>
          <p:cNvSpPr/>
          <p:nvPr/>
        </p:nvSpPr>
        <p:spPr>
          <a:xfrm>
            <a:off x="1070919" y="6168072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[2]S. Kato, E. Takeuchi, Y. Ishiguro, Y. Ninomiya, K. Takeda, and T. Hamada, “An Open Approach to Autonomous Vehicles,” IEEE Micro, vol. 35, no. 6, pp. 60–68, 2015.</a:t>
            </a:r>
          </a:p>
        </p:txBody>
      </p:sp>
    </p:spTree>
    <p:extLst>
      <p:ext uri="{BB962C8B-B14F-4D97-AF65-F5344CB8AC3E}">
        <p14:creationId xmlns:p14="http://schemas.microsoft.com/office/powerpoint/2010/main" val="2775526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AE49B5-2463-DD40-939B-71EA6348496A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1056470-DCA0-4742-8D31-F4ED38F9EB97}"/>
              </a:ext>
            </a:extLst>
          </p:cNvPr>
          <p:cNvSpPr txBox="1">
            <a:spLocks/>
          </p:cNvSpPr>
          <p:nvPr/>
        </p:nvSpPr>
        <p:spPr>
          <a:xfrm>
            <a:off x="1612800" y="488336"/>
            <a:ext cx="9093600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 algn="ctr">
              <a:lnSpc>
                <a:spcPct val="150000"/>
              </a:lnSpc>
              <a:buNone/>
            </a:pPr>
            <a:r>
              <a:rPr lang="en-US" sz="3600" b="0" cap="none" dirty="0">
                <a:solidFill>
                  <a:schemeClr val="tx1"/>
                </a:solidFill>
                <a:latin typeface="+mn-lt"/>
              </a:rPr>
              <a:t>Outline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cap="none" dirty="0">
                <a:solidFill>
                  <a:schemeClr val="tx1"/>
                </a:solidFill>
              </a:rPr>
              <a:t>Architectures of Self-driving cars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Problem Statement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 System Models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Sensing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Computing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Actuation Model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Evaluation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b="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13822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F3962ED-B23A-459D-ADB6-A2E38EB284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792288" y="736600"/>
            <a:ext cx="9826625" cy="836168"/>
          </a:xfrm>
        </p:spPr>
        <p:txBody>
          <a:bodyPr/>
          <a:lstStyle/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Modular Systems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DFE5CD-8093-42B2-BE44-BB59BFAB1BFE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 Placeholder 2">
                <a:extLst>
                  <a:ext uri="{FF2B5EF4-FFF2-40B4-BE49-F238E27FC236}">
                    <a16:creationId xmlns:a16="http://schemas.microsoft.com/office/drawing/2014/main" id="{38B8119D-F466-4D7B-A6C0-CDB7C7CA473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7653" y="4517795"/>
                <a:ext cx="10451260" cy="2212771"/>
              </a:xfrm>
              <a:prstGeom prst="rect">
                <a:avLst/>
              </a:prstGeom>
            </p:spPr>
            <p:txBody>
              <a:bodyPr/>
              <a:lstStyle>
                <a:lvl1pPr marL="457200" marR="0" indent="-457200" algn="l" defTabSz="914400" rtl="0" eaLnBrk="1" fontAlgn="auto" latinLnBrk="0" hangingPunct="1">
                  <a:lnSpc>
                    <a:spcPct val="14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charset="0"/>
                  <a:buChar char="•"/>
                  <a:tabLst/>
                  <a:defRPr sz="1400" b="1" i="0" kern="1200" cap="all" baseline="0">
                    <a:solidFill>
                      <a:schemeClr val="bg1"/>
                    </a:solidFill>
                    <a:latin typeface="ITC Franklin Gothic Std Heavy" charset="0"/>
                    <a:ea typeface="ITC Franklin Gothic Std Heavy" charset="0"/>
                    <a:cs typeface="ITC Franklin Gothic Std Heavy" charset="0"/>
                  </a:defRPr>
                </a:lvl1pPr>
                <a:lvl2pPr marL="800100" indent="-3429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2pPr>
                <a:lvl3pPr marL="1257300" indent="-3429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3pPr>
                <a:lvl4pPr marL="1657350" indent="-28575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4pPr>
                <a:lvl5pPr marL="2114550" indent="-28575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charset="0"/>
                  <a:buChar char="•"/>
                  <a:defRPr sz="1500" b="1" i="0" kern="1200" cap="all" baseline="0">
                    <a:solidFill>
                      <a:schemeClr val="bg1"/>
                    </a:solidFill>
                    <a:latin typeface="ITC Franklin Gothic Std Demi" charset="0"/>
                    <a:ea typeface="ITC Franklin Gothic Std Demi" charset="0"/>
                    <a:cs typeface="ITC Franklin Gothic Std Demi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685800" lvl="1">
                  <a:lnSpc>
                    <a:spcPct val="150000"/>
                  </a:lnSpc>
                </a:pPr>
                <a:r>
                  <a:rPr lang="en-US" sz="2600" b="0" cap="none" dirty="0">
                    <a:solidFill>
                      <a:schemeClr val="tx1"/>
                    </a:solidFill>
                    <a:latin typeface="+mn-lt"/>
                  </a:rPr>
                  <a:t>Structured as a pipeline of separate components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</m:e>
                      <m:sup>
                        <m:r>
                          <a:rPr lang="en-US" sz="2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[3]</m:t>
                        </m:r>
                      </m:sup>
                    </m:sSup>
                  </m:oMath>
                </a14:m>
                <a:endParaRPr lang="en-US" sz="2600" b="0" cap="none" dirty="0">
                  <a:solidFill>
                    <a:schemeClr val="tx1"/>
                  </a:solidFill>
                  <a:latin typeface="+mn-lt"/>
                </a:endParaRPr>
              </a:p>
              <a:p>
                <a:pPr marL="685800" lvl="1">
                  <a:lnSpc>
                    <a:spcPct val="150000"/>
                  </a:lnSpc>
                </a:pPr>
                <a:r>
                  <a:rPr lang="en-US" sz="2600" b="0" cap="none" dirty="0">
                    <a:solidFill>
                      <a:schemeClr val="tx1"/>
                    </a:solidFill>
                    <a:latin typeface="+mn-lt"/>
                  </a:rPr>
                  <a:t>Open-source software framework: </a:t>
                </a:r>
                <a:r>
                  <a:rPr lang="en-US" sz="2600" b="0" cap="none" dirty="0" err="1">
                    <a:solidFill>
                      <a:schemeClr val="tx1"/>
                    </a:solidFill>
                    <a:latin typeface="+mn-lt"/>
                  </a:rPr>
                  <a:t>Autoware</a:t>
                </a:r>
                <a:r>
                  <a:rPr lang="en-US" sz="2600" b="0" cap="none" dirty="0">
                    <a:solidFill>
                      <a:schemeClr val="tx1"/>
                    </a:solidFill>
                    <a:latin typeface="+mn-lt"/>
                  </a:rPr>
                  <a:t>, Baidu Apollo.</a:t>
                </a:r>
              </a:p>
              <a:p>
                <a:pPr marL="342900" lvl="1" indent="0">
                  <a:lnSpc>
                    <a:spcPct val="150000"/>
                  </a:lnSpc>
                  <a:buNone/>
                </a:pPr>
                <a:endParaRPr lang="en-US" sz="2600" b="0" cap="none" dirty="0">
                  <a:solidFill>
                    <a:schemeClr val="tx1"/>
                  </a:solidFill>
                  <a:latin typeface="+mn-lt"/>
                </a:endParaRPr>
              </a:p>
            </p:txBody>
          </p:sp>
        </mc:Choice>
        <mc:Fallback xmlns="">
          <p:sp>
            <p:nvSpPr>
              <p:cNvPr id="35" name="Text Placeholder 2">
                <a:extLst>
                  <a:ext uri="{FF2B5EF4-FFF2-40B4-BE49-F238E27FC236}">
                    <a16:creationId xmlns:a16="http://schemas.microsoft.com/office/drawing/2014/main" id="{38B8119D-F466-4D7B-A6C0-CDB7C7CA4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653" y="4517795"/>
                <a:ext cx="10451260" cy="22127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2E856E3F-7453-E84A-A31F-A6C96C6888F1}"/>
              </a:ext>
            </a:extLst>
          </p:cNvPr>
          <p:cNvSpPr/>
          <p:nvPr/>
        </p:nvSpPr>
        <p:spPr>
          <a:xfrm>
            <a:off x="646176" y="6119336"/>
            <a:ext cx="707953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>
                <a:solidFill>
                  <a:schemeClr val="bg1"/>
                </a:solidFill>
              </a:rPr>
              <a:t>[3] R. McAllister, Y. Gal, A. Kendall, M. Van Der Wilk, and A. V. Weller, “Concrete problems for autonomous vehicle safety: advantages of </a:t>
            </a:r>
            <a:r>
              <a:rPr lang="en-US" sz="1400" dirty="0" err="1">
                <a:solidFill>
                  <a:schemeClr val="bg1"/>
                </a:solidFill>
              </a:rPr>
              <a:t>bayesian</a:t>
            </a:r>
            <a:r>
              <a:rPr lang="en-US" sz="1400" dirty="0">
                <a:solidFill>
                  <a:schemeClr val="bg1"/>
                </a:solidFill>
              </a:rPr>
              <a:t> deep learning.” International Joint Conferences on Artificial Intelligence, Inc., 2017.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01F1F91-E29C-CD4B-940B-4FDF6BCC6277}"/>
              </a:ext>
            </a:extLst>
          </p:cNvPr>
          <p:cNvGrpSpPr/>
          <p:nvPr/>
        </p:nvGrpSpPr>
        <p:grpSpPr>
          <a:xfrm>
            <a:off x="3105815" y="1437326"/>
            <a:ext cx="4989315" cy="3163972"/>
            <a:chOff x="6701242" y="1899157"/>
            <a:chExt cx="4912999" cy="312843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71E6687-3895-AB43-8542-F7030E21A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01242" y="2365798"/>
              <a:ext cx="823794" cy="219515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EB4C82E-539E-0E40-B2C8-0E929A45C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25036" y="1899157"/>
              <a:ext cx="2931654" cy="312843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51CF6CC-3C23-FE48-ACD2-4C02DAC37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56690" y="2365798"/>
              <a:ext cx="1157551" cy="18991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6705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A71E0066-6C07-4294-BA19-2A823F8378B3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1CF17532-4D12-42FF-903A-6F9A2944C04D}"/>
              </a:ext>
            </a:extLst>
          </p:cNvPr>
          <p:cNvSpPr txBox="1">
            <a:spLocks/>
          </p:cNvSpPr>
          <p:nvPr/>
        </p:nvSpPr>
        <p:spPr>
          <a:xfrm>
            <a:off x="1792288" y="736600"/>
            <a:ext cx="9826625" cy="8361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b="1" i="0" u="heavy" kern="1200" cap="all" baseline="0">
                <a:solidFill>
                  <a:schemeClr val="bg1"/>
                </a:solidFill>
                <a:uFill>
                  <a:solidFill>
                    <a:srgbClr val="E47100"/>
                  </a:solidFill>
                </a:u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5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u="none" cap="none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End-to-end Systems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DA9E358-444C-DA4A-941E-17001D729644}"/>
              </a:ext>
            </a:extLst>
          </p:cNvPr>
          <p:cNvSpPr txBox="1">
            <a:spLocks/>
          </p:cNvSpPr>
          <p:nvPr/>
        </p:nvSpPr>
        <p:spPr>
          <a:xfrm>
            <a:off x="1307110" y="3133132"/>
            <a:ext cx="8038596" cy="3724868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Direct supervised deep learning</a:t>
            </a:r>
          </a:p>
          <a:p>
            <a:pPr marL="1143000" lvl="2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Ground truth required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Deep reinforcement learning</a:t>
            </a:r>
          </a:p>
          <a:p>
            <a:pPr marL="1143000" lvl="2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Deep Q Network (DQN) </a:t>
            </a:r>
          </a:p>
          <a:p>
            <a:pPr marL="685800" lvl="1">
              <a:lnSpc>
                <a:spcPct val="150000"/>
              </a:lnSpc>
            </a:pP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Open-source simulators: </a:t>
            </a:r>
            <a:r>
              <a:rPr lang="en-US" sz="2600" b="0" cap="none" dirty="0" err="1">
                <a:solidFill>
                  <a:schemeClr val="tx1"/>
                </a:solidFill>
                <a:latin typeface="+mn-lt"/>
              </a:rPr>
              <a:t>AirSim</a:t>
            </a:r>
            <a:r>
              <a:rPr lang="en-US" sz="2600" b="0" cap="none" dirty="0">
                <a:solidFill>
                  <a:schemeClr val="tx1"/>
                </a:solidFill>
                <a:latin typeface="+mn-lt"/>
              </a:rPr>
              <a:t>, Carla</a:t>
            </a:r>
          </a:p>
          <a:p>
            <a:pPr marL="342900" lvl="1" indent="0">
              <a:lnSpc>
                <a:spcPct val="150000"/>
              </a:lnSpc>
              <a:buNone/>
            </a:pPr>
            <a:endParaRPr lang="en-US" sz="2200" b="0" cap="none" dirty="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D487C96-A920-3545-ADB8-880EE3676655}"/>
              </a:ext>
            </a:extLst>
          </p:cNvPr>
          <p:cNvGrpSpPr/>
          <p:nvPr/>
        </p:nvGrpSpPr>
        <p:grpSpPr>
          <a:xfrm>
            <a:off x="2406474" y="1645647"/>
            <a:ext cx="7689515" cy="1414606"/>
            <a:chOff x="2406474" y="1645647"/>
            <a:chExt cx="7689515" cy="141460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1A84747-0A22-4546-ADE5-77F00B109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06474" y="1645647"/>
              <a:ext cx="7689515" cy="1414606"/>
            </a:xfrm>
            <a:prstGeom prst="rect">
              <a:avLst/>
            </a:prstGeom>
          </p:spPr>
        </p:pic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5A0DCD88-CA53-3040-BB2C-26CB98E9B6E3}"/>
                </a:ext>
              </a:extLst>
            </p:cNvPr>
            <p:cNvSpPr/>
            <p:nvPr/>
          </p:nvSpPr>
          <p:spPr>
            <a:xfrm>
              <a:off x="3362707" y="1842640"/>
              <a:ext cx="1733177" cy="412377"/>
            </a:xfrm>
            <a:custGeom>
              <a:avLst/>
              <a:gdLst>
                <a:gd name="connsiteX0" fmla="*/ 5977 w 1733177"/>
                <a:gd name="connsiteY0" fmla="*/ 5977 h 412377"/>
                <a:gd name="connsiteX1" fmla="*/ 0 w 1733177"/>
                <a:gd name="connsiteY1" fmla="*/ 400424 h 412377"/>
                <a:gd name="connsiteX2" fmla="*/ 125506 w 1733177"/>
                <a:gd name="connsiteY2" fmla="*/ 412377 h 412377"/>
                <a:gd name="connsiteX3" fmla="*/ 753036 w 1733177"/>
                <a:gd name="connsiteY3" fmla="*/ 185271 h 412377"/>
                <a:gd name="connsiteX4" fmla="*/ 1733177 w 1733177"/>
                <a:gd name="connsiteY4" fmla="*/ 173318 h 412377"/>
                <a:gd name="connsiteX5" fmla="*/ 1733177 w 1733177"/>
                <a:gd name="connsiteY5" fmla="*/ 0 h 412377"/>
                <a:gd name="connsiteX6" fmla="*/ 5977 w 1733177"/>
                <a:gd name="connsiteY6" fmla="*/ 5977 h 412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33177" h="412377">
                  <a:moveTo>
                    <a:pt x="5977" y="5977"/>
                  </a:moveTo>
                  <a:cubicBezTo>
                    <a:pt x="3985" y="137459"/>
                    <a:pt x="1992" y="268942"/>
                    <a:pt x="0" y="400424"/>
                  </a:cubicBezTo>
                  <a:lnTo>
                    <a:pt x="125506" y="412377"/>
                  </a:lnTo>
                  <a:lnTo>
                    <a:pt x="753036" y="185271"/>
                  </a:lnTo>
                  <a:lnTo>
                    <a:pt x="1733177" y="173318"/>
                  </a:lnTo>
                  <a:lnTo>
                    <a:pt x="1733177" y="0"/>
                  </a:lnTo>
                  <a:lnTo>
                    <a:pt x="5977" y="5977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309EDF99-CE1D-2847-BEAA-D6C90CADA100}"/>
                </a:ext>
              </a:extLst>
            </p:cNvPr>
            <p:cNvSpPr/>
            <p:nvPr/>
          </p:nvSpPr>
          <p:spPr>
            <a:xfrm>
              <a:off x="3335079" y="2222878"/>
              <a:ext cx="198474" cy="45719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7591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BC7255-E641-0A4C-A79D-69178951516A}"/>
              </a:ext>
            </a:extLst>
          </p:cNvPr>
          <p:cNvSpPr txBox="1"/>
          <p:nvPr/>
        </p:nvSpPr>
        <p:spPr>
          <a:xfrm>
            <a:off x="10868025" y="5676900"/>
            <a:ext cx="371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8132964-6BD0-1E4A-A70D-CB8120287154}"/>
              </a:ext>
            </a:extLst>
          </p:cNvPr>
          <p:cNvSpPr txBox="1">
            <a:spLocks/>
          </p:cNvSpPr>
          <p:nvPr/>
        </p:nvSpPr>
        <p:spPr>
          <a:xfrm>
            <a:off x="1612800" y="488336"/>
            <a:ext cx="9093600" cy="447610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 i="0" kern="1200" cap="all" baseline="0">
                <a:solidFill>
                  <a:schemeClr val="bg1"/>
                </a:solidFill>
                <a:latin typeface="ITC Franklin Gothic Std Heavy" charset="0"/>
                <a:ea typeface="ITC Franklin Gothic Std Heavy" charset="0"/>
                <a:cs typeface="ITC Franklin Gothic Std Heavy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500" b="1" i="0" kern="1200" cap="all" baseline="0">
                <a:solidFill>
                  <a:schemeClr val="bg1"/>
                </a:solidFill>
                <a:latin typeface="ITC Franklin Gothic Std Demi" charset="0"/>
                <a:ea typeface="ITC Franklin Gothic Std Demi" charset="0"/>
                <a:cs typeface="ITC Franklin Gothic Std Dem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 algn="ctr">
              <a:lnSpc>
                <a:spcPct val="150000"/>
              </a:lnSpc>
              <a:buNone/>
            </a:pPr>
            <a:r>
              <a:rPr lang="en-US" sz="3600" b="0" cap="none" dirty="0">
                <a:solidFill>
                  <a:schemeClr val="tx1"/>
                </a:solidFill>
                <a:latin typeface="+mn-lt"/>
              </a:rPr>
              <a:t>Outline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</a:rPr>
              <a:t>Architectures of Self-driving cars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cap="none" dirty="0">
                <a:solidFill>
                  <a:schemeClr val="tx1"/>
                </a:solidFill>
                <a:latin typeface="+mn-lt"/>
              </a:rPr>
              <a:t>Problem Statement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 err="1">
                <a:solidFill>
                  <a:schemeClr val="tx1"/>
                </a:solidFill>
                <a:latin typeface="+mn-lt"/>
              </a:rPr>
              <a:t>Autoware</a:t>
            </a: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 System Models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Sensing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Computing Model</a:t>
            </a:r>
          </a:p>
          <a:p>
            <a:pPr marL="1600200" lvl="3" indent="-34290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200" b="0" cap="none" dirty="0">
                <a:solidFill>
                  <a:schemeClr val="tx1"/>
                </a:solidFill>
                <a:latin typeface="+mn-lt"/>
              </a:rPr>
              <a:t>Actuation Model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Evaluation</a:t>
            </a:r>
          </a:p>
          <a:p>
            <a:pPr marL="1143000" lvl="2">
              <a:lnSpc>
                <a:spcPct val="150000"/>
              </a:lnSpc>
            </a:pPr>
            <a:r>
              <a:rPr lang="en-US" sz="2400" b="0" cap="none" dirty="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b="0" cap="none" dirty="0">
              <a:solidFill>
                <a:schemeClr val="tx1"/>
              </a:solidFill>
              <a:latin typeface="+mn-lt"/>
            </a:endParaRPr>
          </a:p>
          <a:p>
            <a:pPr marL="1543050" lvl="3">
              <a:lnSpc>
                <a:spcPct val="150000"/>
              </a:lnSpc>
            </a:pPr>
            <a:endParaRPr lang="en-US" sz="2400" cap="none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2948455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Page 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Tex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Text Hierarch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Tab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Image Larg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Image Large Placehold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Image Smal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Image Small Placehold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Page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itle Page 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itle Page 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onten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Quo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Bulleted List One Colum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Bulleted List Two Colum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37095</TotalTime>
  <Words>1200</Words>
  <Application>Microsoft Macintosh PowerPoint</Application>
  <PresentationFormat>Widescreen</PresentationFormat>
  <Paragraphs>323</Paragraphs>
  <Slides>37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16</vt:i4>
      </vt:variant>
      <vt:variant>
        <vt:lpstr>Slide Titles</vt:lpstr>
      </vt:variant>
      <vt:variant>
        <vt:i4>37</vt:i4>
      </vt:variant>
    </vt:vector>
  </HeadingPairs>
  <TitlesOfParts>
    <vt:vector size="63" baseType="lpstr">
      <vt:lpstr>Adobe Heiti Std R</vt:lpstr>
      <vt:lpstr>ITC Franklin Gothic Std Book</vt:lpstr>
      <vt:lpstr>ITC Franklin Gothic Std Demi</vt:lpstr>
      <vt:lpstr>ITC Franklin Gothic Std Heavy</vt:lpstr>
      <vt:lpstr>Arial</vt:lpstr>
      <vt:lpstr>Calibri</vt:lpstr>
      <vt:lpstr>Calibri Light</vt:lpstr>
      <vt:lpstr>Cambria Math</vt:lpstr>
      <vt:lpstr>Courier New</vt:lpstr>
      <vt:lpstr>Franklin Gothic Medium</vt:lpstr>
      <vt:lpstr>Title Page 1</vt:lpstr>
      <vt:lpstr>Title Page 2</vt:lpstr>
      <vt:lpstr>Title Page 3</vt:lpstr>
      <vt:lpstr>Title Page 4</vt:lpstr>
      <vt:lpstr>Contents</vt:lpstr>
      <vt:lpstr>Quote</vt:lpstr>
      <vt:lpstr>Blank</vt:lpstr>
      <vt:lpstr>Bulleted List One Column</vt:lpstr>
      <vt:lpstr>Bulleted List Two Column</vt:lpstr>
      <vt:lpstr>Text</vt:lpstr>
      <vt:lpstr>Text Hierarchy</vt:lpstr>
      <vt:lpstr>Table</vt:lpstr>
      <vt:lpstr>Image Large</vt:lpstr>
      <vt:lpstr>Image Large Placeholder</vt:lpstr>
      <vt:lpstr>Image Small</vt:lpstr>
      <vt:lpstr>Image Small Placeholder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Wilbur, Tobias J. (tjw3j)</dc:creator>
  <cp:lastModifiedBy>宁 景云</cp:lastModifiedBy>
  <cp:revision>427</cp:revision>
  <dcterms:created xsi:type="dcterms:W3CDTF">2017-12-19T19:57:09Z</dcterms:created>
  <dcterms:modified xsi:type="dcterms:W3CDTF">2020-01-07T21:38:15Z</dcterms:modified>
</cp:coreProperties>
</file>

<file path=docProps/thumbnail.jpeg>
</file>